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 uri="http://customooxmlschemas.google.com/">
      <go:slidesCustomData xmlns:go="http://customooxmlschemas.google.com/" r:id="rId27" roundtripDataSignature="AMtx7mi2JqexT4DvFUhrrv9vQAtQFq5Y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1e20c9cfc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d1e20c9cf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1e20c9cfc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d1e20c9cfc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1e20c9cfc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d1e20c9cfc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2eb89fd0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12eb89fd0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5e8d6bc38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05e8d6bc38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2eb89fd0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12eb89fd0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1e20c9cfc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d1e20c9cfc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5e8d6bc38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05e8d6bc38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5e8d6bc3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05e8d6bc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5e8d6bc38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105e8d6bc38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5e8d6bc3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05e8d6bc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5e8d6bc3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05e8d6bc3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5e8d6bc38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05e8d6bc38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1e20c9cfc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d1e20c9cfc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1e20c9cfc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d1e20c9cf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1e20c9cfc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d1e20c9cfc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Nunito"/>
              <a:buNone/>
              <a:defRPr b="1">
                <a:latin typeface="Nunito"/>
                <a:ea typeface="Nunito"/>
                <a:cs typeface="Nunito"/>
                <a:sym typeface="Nunito"/>
              </a:defRPr>
            </a:lvl1pPr>
            <a:lvl2pPr lvl="1" algn="l">
              <a:lnSpc>
                <a:spcPct val="100000"/>
              </a:lnSpc>
              <a:spcBef>
                <a:spcPts val="0"/>
              </a:spcBef>
              <a:spcAft>
                <a:spcPts val="0"/>
              </a:spcAft>
              <a:buSzPts val="1400"/>
              <a:buFont typeface="Nunito"/>
              <a:buNone/>
              <a:defRPr b="1">
                <a:latin typeface="Nunito"/>
                <a:ea typeface="Nunito"/>
                <a:cs typeface="Nunito"/>
                <a:sym typeface="Nunito"/>
              </a:defRPr>
            </a:lvl2pPr>
            <a:lvl3pPr lvl="2" algn="l">
              <a:lnSpc>
                <a:spcPct val="100000"/>
              </a:lnSpc>
              <a:spcBef>
                <a:spcPts val="0"/>
              </a:spcBef>
              <a:spcAft>
                <a:spcPts val="0"/>
              </a:spcAft>
              <a:buSzPts val="1400"/>
              <a:buFont typeface="Nunito"/>
              <a:buNone/>
              <a:defRPr b="1">
                <a:latin typeface="Nunito"/>
                <a:ea typeface="Nunito"/>
                <a:cs typeface="Nunito"/>
                <a:sym typeface="Nunito"/>
              </a:defRPr>
            </a:lvl3pPr>
            <a:lvl4pPr lvl="3" algn="l">
              <a:lnSpc>
                <a:spcPct val="100000"/>
              </a:lnSpc>
              <a:spcBef>
                <a:spcPts val="0"/>
              </a:spcBef>
              <a:spcAft>
                <a:spcPts val="0"/>
              </a:spcAft>
              <a:buSzPts val="1400"/>
              <a:buFont typeface="Nunito"/>
              <a:buNone/>
              <a:defRPr b="1">
                <a:latin typeface="Nunito"/>
                <a:ea typeface="Nunito"/>
                <a:cs typeface="Nunito"/>
                <a:sym typeface="Nunito"/>
              </a:defRPr>
            </a:lvl4pPr>
            <a:lvl5pPr lvl="4" algn="l">
              <a:lnSpc>
                <a:spcPct val="100000"/>
              </a:lnSpc>
              <a:spcBef>
                <a:spcPts val="0"/>
              </a:spcBef>
              <a:spcAft>
                <a:spcPts val="0"/>
              </a:spcAft>
              <a:buSzPts val="1400"/>
              <a:buFont typeface="Nunito"/>
              <a:buNone/>
              <a:defRPr b="1">
                <a:latin typeface="Nunito"/>
                <a:ea typeface="Nunito"/>
                <a:cs typeface="Nunito"/>
                <a:sym typeface="Nunito"/>
              </a:defRPr>
            </a:lvl5pPr>
            <a:lvl6pPr lvl="5" algn="l">
              <a:lnSpc>
                <a:spcPct val="100000"/>
              </a:lnSpc>
              <a:spcBef>
                <a:spcPts val="0"/>
              </a:spcBef>
              <a:spcAft>
                <a:spcPts val="0"/>
              </a:spcAft>
              <a:buSzPts val="1400"/>
              <a:buFont typeface="Nunito"/>
              <a:buNone/>
              <a:defRPr b="1">
                <a:latin typeface="Nunito"/>
                <a:ea typeface="Nunito"/>
                <a:cs typeface="Nunito"/>
                <a:sym typeface="Nunito"/>
              </a:defRPr>
            </a:lvl6pPr>
            <a:lvl7pPr lvl="6" algn="l">
              <a:lnSpc>
                <a:spcPct val="100000"/>
              </a:lnSpc>
              <a:spcBef>
                <a:spcPts val="0"/>
              </a:spcBef>
              <a:spcAft>
                <a:spcPts val="0"/>
              </a:spcAft>
              <a:buSzPts val="1400"/>
              <a:buFont typeface="Nunito"/>
              <a:buNone/>
              <a:defRPr b="1">
                <a:latin typeface="Nunito"/>
                <a:ea typeface="Nunito"/>
                <a:cs typeface="Nunito"/>
                <a:sym typeface="Nunito"/>
              </a:defRPr>
            </a:lvl7pPr>
            <a:lvl8pPr lvl="7" algn="l">
              <a:lnSpc>
                <a:spcPct val="100000"/>
              </a:lnSpc>
              <a:spcBef>
                <a:spcPts val="0"/>
              </a:spcBef>
              <a:spcAft>
                <a:spcPts val="0"/>
              </a:spcAft>
              <a:buSzPts val="1400"/>
              <a:buFont typeface="Nunito"/>
              <a:buNone/>
              <a:defRPr b="1">
                <a:latin typeface="Nunito"/>
                <a:ea typeface="Nunito"/>
                <a:cs typeface="Nunito"/>
                <a:sym typeface="Nunito"/>
              </a:defRPr>
            </a:lvl8pPr>
            <a:lvl9pPr lvl="8" algn="l">
              <a:lnSpc>
                <a:spcPct val="100000"/>
              </a:lnSpc>
              <a:spcBef>
                <a:spcPts val="0"/>
              </a:spcBef>
              <a:spcAft>
                <a:spcPts val="0"/>
              </a:spcAft>
              <a:buSzPts val="1400"/>
              <a:buFont typeface="Nunito"/>
              <a:buNone/>
              <a:defRPr b="1">
                <a:latin typeface="Nunito"/>
                <a:ea typeface="Nunito"/>
                <a:cs typeface="Nunito"/>
                <a:sym typeface="Nunito"/>
              </a:defRPr>
            </a:lvl9pPr>
          </a:lstStyle>
          <a:p/>
        </p:txBody>
      </p:sp>
      <p:sp>
        <p:nvSpPr>
          <p:cNvPr id="19" name="Google Shape;1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Font typeface="Nunito"/>
              <a:buChar char="•"/>
              <a:defRPr>
                <a:latin typeface="Nunito"/>
                <a:ea typeface="Nunito"/>
                <a:cs typeface="Nunito"/>
                <a:sym typeface="Nunito"/>
              </a:defRPr>
            </a:lvl1pPr>
            <a:lvl2pPr indent="-342900" lvl="1" marL="9144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2pPr>
            <a:lvl3pPr indent="-342900" lvl="2" marL="13716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3pPr>
            <a:lvl4pPr indent="-342900" lvl="3" marL="18288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4pPr>
            <a:lvl5pPr indent="-342900" lvl="4" marL="22860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5pPr>
            <a:lvl6pPr indent="-342900" lvl="5" marL="27432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6pPr>
            <a:lvl7pPr indent="-342900" lvl="6" marL="32004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7pPr>
            <a:lvl8pPr indent="-342900" lvl="7" marL="36576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8pPr>
            <a:lvl9pPr indent="-342900" lvl="8" marL="4114800" algn="l">
              <a:lnSpc>
                <a:spcPct val="90000"/>
              </a:lnSpc>
              <a:spcBef>
                <a:spcPts val="500"/>
              </a:spcBef>
              <a:spcAft>
                <a:spcPts val="0"/>
              </a:spcAft>
              <a:buClr>
                <a:schemeClr val="dk1"/>
              </a:buClr>
              <a:buSzPts val="1800"/>
              <a:buFont typeface="Nunito"/>
              <a:buChar char="•"/>
              <a:defRPr>
                <a:latin typeface="Nunito"/>
                <a:ea typeface="Nunito"/>
                <a:cs typeface="Nunito"/>
                <a:sym typeface="Nunito"/>
              </a:defRPr>
            </a:lvl9pPr>
          </a:lstStyle>
          <a:p/>
        </p:txBody>
      </p:sp>
      <p:sp>
        <p:nvSpPr>
          <p:cNvPr id="20" name="Google Shape;2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p:nvPr>
            <p:ph idx="2" type="pic"/>
          </p:nvPr>
        </p:nvSpPr>
        <p:spPr>
          <a:xfrm>
            <a:off x="5183188" y="987425"/>
            <a:ext cx="6172200" cy="4873625"/>
          </a:xfrm>
          <a:prstGeom prst="rect">
            <a:avLst/>
          </a:prstGeom>
          <a:noFill/>
          <a:ln>
            <a:noFill/>
          </a:ln>
        </p:spPr>
      </p:sp>
      <p:sp>
        <p:nvSpPr>
          <p:cNvPr id="64" name="Google Shape;64;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g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8FA"/>
        </a:solidFill>
      </p:bgPr>
    </p:bg>
    <p:spTree>
      <p:nvGrpSpPr>
        <p:cNvPr id="83" name="Shape 83"/>
        <p:cNvGrpSpPr/>
        <p:nvPr/>
      </p:nvGrpSpPr>
      <p:grpSpPr>
        <a:xfrm>
          <a:off x="0" y="0"/>
          <a:ext cx="0" cy="0"/>
          <a:chOff x="0" y="0"/>
          <a:chExt cx="0" cy="0"/>
        </a:xfrm>
      </p:grpSpPr>
      <p:sp>
        <p:nvSpPr>
          <p:cNvPr id="84" name="Google Shape;84;p1"/>
          <p:cNvSpPr txBox="1"/>
          <p:nvPr/>
        </p:nvSpPr>
        <p:spPr>
          <a:xfrm>
            <a:off x="888150" y="957650"/>
            <a:ext cx="4448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563BFF"/>
                </a:solidFill>
                <a:latin typeface="Nunito"/>
                <a:ea typeface="Nunito"/>
                <a:cs typeface="Nunito"/>
                <a:sym typeface="Nunito"/>
              </a:rPr>
              <a:t>DOAA CA</a:t>
            </a:r>
            <a:r>
              <a:rPr b="1" lang="en-US" sz="3000">
                <a:solidFill>
                  <a:srgbClr val="563BFF"/>
                </a:solidFill>
                <a:latin typeface="Nunito"/>
                <a:ea typeface="Nunito"/>
                <a:cs typeface="Nunito"/>
                <a:sym typeface="Nunito"/>
              </a:rPr>
              <a:t>2</a:t>
            </a:r>
            <a:endParaRPr b="1" i="0" sz="3000" u="none" cap="none" strike="noStrike">
              <a:solidFill>
                <a:srgbClr val="563BFF"/>
              </a:solidFill>
              <a:latin typeface="Nunito"/>
              <a:ea typeface="Nunito"/>
              <a:cs typeface="Nunito"/>
              <a:sym typeface="Nunito"/>
            </a:endParaRPr>
          </a:p>
        </p:txBody>
      </p:sp>
      <p:sp>
        <p:nvSpPr>
          <p:cNvPr id="85" name="Google Shape;85;p1"/>
          <p:cNvSpPr txBox="1"/>
          <p:nvPr/>
        </p:nvSpPr>
        <p:spPr>
          <a:xfrm>
            <a:off x="888150" y="4415500"/>
            <a:ext cx="883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563BFF"/>
                </a:solidFill>
                <a:latin typeface="Nunito"/>
                <a:ea typeface="Nunito"/>
                <a:cs typeface="Nunito"/>
                <a:sym typeface="Nunito"/>
              </a:rPr>
              <a:t>Name:</a:t>
            </a:r>
            <a:r>
              <a:rPr i="0" lang="en-US" sz="1800" u="none" cap="none" strike="noStrike">
                <a:solidFill>
                  <a:srgbClr val="563BFF"/>
                </a:solidFill>
                <a:latin typeface="Nunito"/>
                <a:ea typeface="Nunito"/>
                <a:cs typeface="Nunito"/>
                <a:sym typeface="Nunito"/>
              </a:rPr>
              <a:t> Muhammad Faqih Akmal</a:t>
            </a:r>
            <a:r>
              <a:rPr lang="en-US" sz="1800">
                <a:solidFill>
                  <a:srgbClr val="563BFF"/>
                </a:solidFill>
                <a:latin typeface="Nunito"/>
                <a:ea typeface="Nunito"/>
                <a:cs typeface="Nunito"/>
                <a:sym typeface="Nunito"/>
              </a:rPr>
              <a:t> </a:t>
            </a:r>
            <a:r>
              <a:rPr b="1" lang="en-US" sz="1800">
                <a:solidFill>
                  <a:srgbClr val="563BFF"/>
                </a:solidFill>
                <a:latin typeface="Nunito"/>
                <a:ea typeface="Nunito"/>
                <a:cs typeface="Nunito"/>
                <a:sym typeface="Nunito"/>
              </a:rPr>
              <a:t>&amp;</a:t>
            </a:r>
            <a:r>
              <a:rPr lang="en-US" sz="1800">
                <a:solidFill>
                  <a:srgbClr val="563BFF"/>
                </a:solidFill>
                <a:latin typeface="Nunito"/>
                <a:ea typeface="Nunito"/>
                <a:cs typeface="Nunito"/>
                <a:sym typeface="Nunito"/>
              </a:rPr>
              <a:t> Oh Tien Cheng</a:t>
            </a:r>
            <a:endParaRPr i="0" sz="1800" u="none" cap="none" strike="noStrike">
              <a:solidFill>
                <a:srgbClr val="563BFF"/>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563BFF"/>
                </a:solidFill>
                <a:latin typeface="Nunito"/>
                <a:ea typeface="Nunito"/>
                <a:cs typeface="Nunito"/>
                <a:sym typeface="Nunito"/>
              </a:rPr>
              <a:t>ID:</a:t>
            </a:r>
            <a:r>
              <a:rPr i="0" lang="en-US" sz="1800" u="none" cap="none" strike="noStrike">
                <a:solidFill>
                  <a:srgbClr val="563BFF"/>
                </a:solidFill>
                <a:latin typeface="Nunito"/>
                <a:ea typeface="Nunito"/>
                <a:cs typeface="Nunito"/>
                <a:sym typeface="Nunito"/>
              </a:rPr>
              <a:t> P2012030 </a:t>
            </a:r>
            <a:r>
              <a:rPr b="1" i="0" lang="en-US" sz="1800" u="none" cap="none" strike="noStrike">
                <a:solidFill>
                  <a:srgbClr val="563BFF"/>
                </a:solidFill>
                <a:latin typeface="Nunito"/>
                <a:ea typeface="Nunito"/>
                <a:cs typeface="Nunito"/>
                <a:sym typeface="Nunito"/>
              </a:rPr>
              <a:t>&amp;</a:t>
            </a:r>
            <a:r>
              <a:rPr i="0" lang="en-US" sz="1800" u="none" cap="none" strike="noStrike">
                <a:solidFill>
                  <a:srgbClr val="563BFF"/>
                </a:solidFill>
                <a:latin typeface="Nunito"/>
                <a:ea typeface="Nunito"/>
                <a:cs typeface="Nunito"/>
                <a:sym typeface="Nunito"/>
              </a:rPr>
              <a:t> P</a:t>
            </a:r>
            <a:r>
              <a:rPr lang="en-US" sz="1800">
                <a:solidFill>
                  <a:srgbClr val="563BFF"/>
                </a:solidFill>
                <a:latin typeface="Nunito"/>
                <a:ea typeface="Nunito"/>
                <a:cs typeface="Nunito"/>
                <a:sym typeface="Nunito"/>
              </a:rPr>
              <a:t>2012072</a:t>
            </a:r>
            <a:endParaRPr i="0" sz="1800" u="none" cap="none" strike="noStrike">
              <a:solidFill>
                <a:srgbClr val="563BFF"/>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563BFF"/>
                </a:solidFill>
                <a:latin typeface="Nunito"/>
                <a:ea typeface="Nunito"/>
                <a:cs typeface="Nunito"/>
                <a:sym typeface="Nunito"/>
              </a:rPr>
              <a:t>Class:</a:t>
            </a:r>
            <a:r>
              <a:rPr i="0" lang="en-US" sz="1800" u="none" cap="none" strike="noStrike">
                <a:solidFill>
                  <a:srgbClr val="563BFF"/>
                </a:solidFill>
                <a:latin typeface="Nunito"/>
                <a:ea typeface="Nunito"/>
                <a:cs typeface="Nunito"/>
                <a:sym typeface="Nunito"/>
              </a:rPr>
              <a:t> DAAA/FT/2B/01</a:t>
            </a:r>
            <a:endParaRPr i="0" sz="1800" u="none" cap="none" strike="noStrike">
              <a:solidFill>
                <a:srgbClr val="563BFF"/>
              </a:solidFill>
              <a:latin typeface="Nunito"/>
              <a:ea typeface="Nunito"/>
              <a:cs typeface="Nunito"/>
              <a:sym typeface="Nunito"/>
            </a:endParaRPr>
          </a:p>
        </p:txBody>
      </p:sp>
      <p:sp>
        <p:nvSpPr>
          <p:cNvPr id="86" name="Google Shape;86;p1"/>
          <p:cNvSpPr txBox="1"/>
          <p:nvPr/>
        </p:nvSpPr>
        <p:spPr>
          <a:xfrm>
            <a:off x="888150" y="1604150"/>
            <a:ext cx="71226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lang="en-US" sz="9600">
                <a:solidFill>
                  <a:srgbClr val="563BFF"/>
                </a:solidFill>
                <a:latin typeface="Nunito"/>
                <a:ea typeface="Nunito"/>
                <a:cs typeface="Nunito"/>
                <a:sym typeface="Nunito"/>
              </a:rPr>
              <a:t>Emotive</a:t>
            </a:r>
            <a:endParaRPr b="1" i="0" sz="9600" u="none" cap="none" strike="noStrike">
              <a:solidFill>
                <a:srgbClr val="563BFF"/>
              </a:solidFill>
              <a:latin typeface="Nunito"/>
              <a:ea typeface="Nunito"/>
              <a:cs typeface="Nunito"/>
              <a:sym typeface="Nunito"/>
            </a:endParaRPr>
          </a:p>
        </p:txBody>
      </p:sp>
      <p:pic>
        <p:nvPicPr>
          <p:cNvPr id="87" name="Google Shape;87;p1"/>
          <p:cNvPicPr preferRelativeResize="0"/>
          <p:nvPr/>
        </p:nvPicPr>
        <p:blipFill>
          <a:blip r:embed="rId3">
            <a:alphaModFix/>
          </a:blip>
          <a:stretch>
            <a:fillRect/>
          </a:stretch>
        </p:blipFill>
        <p:spPr>
          <a:xfrm>
            <a:off x="6991850" y="1471788"/>
            <a:ext cx="3876449" cy="37786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d1e20c9cfc_1_24"/>
          <p:cNvSpPr/>
          <p:nvPr/>
        </p:nvSpPr>
        <p:spPr>
          <a:xfrm>
            <a:off x="918525" y="6283800"/>
            <a:ext cx="10355100" cy="394500"/>
          </a:xfrm>
          <a:prstGeom prst="rect">
            <a:avLst/>
          </a:prstGeom>
          <a:solidFill>
            <a:srgbClr val="F6F8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d1e20c9cfc_1_24"/>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Results Page</a:t>
            </a:r>
            <a:endParaRPr/>
          </a:p>
        </p:txBody>
      </p:sp>
      <p:pic>
        <p:nvPicPr>
          <p:cNvPr id="170" name="Google Shape;170;gd1e20c9cfc_1_24"/>
          <p:cNvPicPr preferRelativeResize="0"/>
          <p:nvPr/>
        </p:nvPicPr>
        <p:blipFill rotWithShape="1">
          <a:blip r:embed="rId3">
            <a:alphaModFix/>
          </a:blip>
          <a:srcRect b="0" l="0" r="1019" t="0"/>
          <a:stretch/>
        </p:blipFill>
        <p:spPr>
          <a:xfrm>
            <a:off x="918525" y="865800"/>
            <a:ext cx="10354949" cy="5630251"/>
          </a:xfrm>
          <a:prstGeom prst="rect">
            <a:avLst/>
          </a:prstGeom>
          <a:noFill/>
          <a:ln>
            <a:noFill/>
          </a:ln>
        </p:spPr>
      </p:pic>
      <p:sp>
        <p:nvSpPr>
          <p:cNvPr id="171" name="Google Shape;171;gd1e20c9cfc_1_24"/>
          <p:cNvSpPr txBox="1"/>
          <p:nvPr/>
        </p:nvSpPr>
        <p:spPr>
          <a:xfrm>
            <a:off x="963375" y="2160825"/>
            <a:ext cx="1714500" cy="166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(1) </a:t>
            </a:r>
            <a:r>
              <a:rPr lang="en-US">
                <a:solidFill>
                  <a:schemeClr val="dk1"/>
                </a:solidFill>
                <a:latin typeface="Nunito"/>
                <a:ea typeface="Nunito"/>
                <a:cs typeface="Nunito"/>
                <a:sym typeface="Nunito"/>
              </a:rPr>
              <a:t>The results page shows the </a:t>
            </a:r>
            <a:r>
              <a:rPr b="1" lang="en-US">
                <a:solidFill>
                  <a:schemeClr val="dk1"/>
                </a:solidFill>
                <a:latin typeface="Nunito"/>
                <a:ea typeface="Nunito"/>
                <a:cs typeface="Nunito"/>
                <a:sym typeface="Nunito"/>
              </a:rPr>
              <a:t>prediction </a:t>
            </a:r>
            <a:r>
              <a:rPr lang="en-US">
                <a:solidFill>
                  <a:schemeClr val="dk1"/>
                </a:solidFill>
                <a:latin typeface="Nunito"/>
                <a:ea typeface="Nunito"/>
                <a:cs typeface="Nunito"/>
                <a:sym typeface="Nunito"/>
              </a:rPr>
              <a:t>of the image in the title which in this case is “</a:t>
            </a:r>
            <a:r>
              <a:rPr lang="en-US">
                <a:solidFill>
                  <a:schemeClr val="dk1"/>
                </a:solidFill>
                <a:latin typeface="Nunito"/>
                <a:ea typeface="Nunito"/>
                <a:cs typeface="Nunito"/>
                <a:sym typeface="Nunito"/>
              </a:rPr>
              <a:t>neutral”.</a:t>
            </a:r>
            <a:endParaRPr>
              <a:solidFill>
                <a:schemeClr val="dk1"/>
              </a:solidFill>
              <a:latin typeface="Nunito"/>
              <a:ea typeface="Nunito"/>
              <a:cs typeface="Nunito"/>
              <a:sym typeface="Nunito"/>
            </a:endParaRPr>
          </a:p>
        </p:txBody>
      </p:sp>
      <p:sp>
        <p:nvSpPr>
          <p:cNvPr id="172" name="Google Shape;172;gd1e20c9cfc_1_24"/>
          <p:cNvSpPr txBox="1"/>
          <p:nvPr/>
        </p:nvSpPr>
        <p:spPr>
          <a:xfrm>
            <a:off x="9421550" y="2019300"/>
            <a:ext cx="1771800" cy="13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(3) </a:t>
            </a:r>
            <a:r>
              <a:rPr lang="en-US">
                <a:solidFill>
                  <a:schemeClr val="dk1"/>
                </a:solidFill>
                <a:latin typeface="Nunito"/>
                <a:ea typeface="Nunito"/>
                <a:cs typeface="Nunito"/>
                <a:sym typeface="Nunito"/>
              </a:rPr>
              <a:t>The page also shows the date &amp; time when the photo was captured.</a:t>
            </a:r>
            <a:endParaRPr>
              <a:solidFill>
                <a:schemeClr val="dk1"/>
              </a:solidFill>
              <a:latin typeface="Nunito"/>
              <a:ea typeface="Nunito"/>
              <a:cs typeface="Nunito"/>
              <a:sym typeface="Nunito"/>
            </a:endParaRPr>
          </a:p>
        </p:txBody>
      </p:sp>
      <p:sp>
        <p:nvSpPr>
          <p:cNvPr id="173" name="Google Shape;173;gd1e20c9cfc_1_24"/>
          <p:cNvSpPr txBox="1"/>
          <p:nvPr/>
        </p:nvSpPr>
        <p:spPr>
          <a:xfrm>
            <a:off x="963375" y="3872600"/>
            <a:ext cx="1771800" cy="102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(2) </a:t>
            </a:r>
            <a:r>
              <a:rPr lang="en-US">
                <a:solidFill>
                  <a:schemeClr val="dk1"/>
                </a:solidFill>
                <a:latin typeface="Nunito"/>
                <a:ea typeface="Nunito"/>
                <a:cs typeface="Nunito"/>
                <a:sym typeface="Nunito"/>
              </a:rPr>
              <a:t>The captured image is displayed to the left side of the screen.</a:t>
            </a:r>
            <a:endParaRPr>
              <a:solidFill>
                <a:schemeClr val="dk1"/>
              </a:solidFill>
              <a:latin typeface="Nunito"/>
              <a:ea typeface="Nunito"/>
              <a:cs typeface="Nunito"/>
              <a:sym typeface="Nunito"/>
            </a:endParaRPr>
          </a:p>
        </p:txBody>
      </p:sp>
      <p:sp>
        <p:nvSpPr>
          <p:cNvPr id="174" name="Google Shape;174;gd1e20c9cfc_1_24"/>
          <p:cNvSpPr txBox="1"/>
          <p:nvPr/>
        </p:nvSpPr>
        <p:spPr>
          <a:xfrm>
            <a:off x="9421550" y="3339300"/>
            <a:ext cx="1771800" cy="19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(4) </a:t>
            </a:r>
            <a:r>
              <a:rPr lang="en-US">
                <a:solidFill>
                  <a:schemeClr val="dk1"/>
                </a:solidFill>
                <a:latin typeface="Nunito"/>
                <a:ea typeface="Nunito"/>
                <a:cs typeface="Nunito"/>
                <a:sym typeface="Nunito"/>
              </a:rPr>
              <a:t>The page also shows the </a:t>
            </a:r>
            <a:r>
              <a:rPr b="1" lang="en-US">
                <a:solidFill>
                  <a:schemeClr val="dk1"/>
                </a:solidFill>
                <a:latin typeface="Nunito"/>
                <a:ea typeface="Nunito"/>
                <a:cs typeface="Nunito"/>
                <a:sym typeface="Nunito"/>
              </a:rPr>
              <a:t>confidence </a:t>
            </a:r>
            <a:r>
              <a:rPr lang="en-US">
                <a:solidFill>
                  <a:schemeClr val="dk1"/>
                </a:solidFill>
                <a:latin typeface="Nunito"/>
                <a:ea typeface="Nunito"/>
                <a:cs typeface="Nunito"/>
                <a:sym typeface="Nunito"/>
              </a:rPr>
              <a:t>of the AI model. In this case, it is 88.6% confident that the face is “Neutral”.</a:t>
            </a:r>
            <a:endParaRPr>
              <a:solidFill>
                <a:schemeClr val="dk1"/>
              </a:solidFill>
              <a:latin typeface="Nunito"/>
              <a:ea typeface="Nunito"/>
              <a:cs typeface="Nunito"/>
              <a:sym typeface="Nunito"/>
            </a:endParaRPr>
          </a:p>
        </p:txBody>
      </p:sp>
      <p:sp>
        <p:nvSpPr>
          <p:cNvPr id="175" name="Google Shape;175;gd1e20c9cfc_1_24"/>
          <p:cNvSpPr txBox="1"/>
          <p:nvPr/>
        </p:nvSpPr>
        <p:spPr>
          <a:xfrm>
            <a:off x="8266275" y="5779350"/>
            <a:ext cx="2845200" cy="79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(5) </a:t>
            </a:r>
            <a:r>
              <a:rPr lang="en-US">
                <a:solidFill>
                  <a:schemeClr val="dk1"/>
                </a:solidFill>
                <a:latin typeface="Nunito"/>
                <a:ea typeface="Nunito"/>
                <a:cs typeface="Nunito"/>
                <a:sym typeface="Nunito"/>
              </a:rPr>
              <a:t>Last but not least, the user can either take photo again or go to the History page.</a:t>
            </a:r>
            <a:endParaRPr>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d1e20c9cfc_1_31"/>
          <p:cNvSpPr/>
          <p:nvPr/>
        </p:nvSpPr>
        <p:spPr>
          <a:xfrm>
            <a:off x="0" y="1417425"/>
            <a:ext cx="12192000" cy="5440800"/>
          </a:xfrm>
          <a:prstGeom prst="rect">
            <a:avLst/>
          </a:prstGeom>
          <a:solidFill>
            <a:srgbClr val="F6F8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d1e20c9cfc_1_31"/>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History Page</a:t>
            </a:r>
            <a:endParaRPr/>
          </a:p>
        </p:txBody>
      </p:sp>
      <p:pic>
        <p:nvPicPr>
          <p:cNvPr id="182" name="Google Shape;182;gd1e20c9cfc_1_31"/>
          <p:cNvPicPr preferRelativeResize="0"/>
          <p:nvPr/>
        </p:nvPicPr>
        <p:blipFill>
          <a:blip r:embed="rId3">
            <a:alphaModFix/>
          </a:blip>
          <a:stretch>
            <a:fillRect/>
          </a:stretch>
        </p:blipFill>
        <p:spPr>
          <a:xfrm>
            <a:off x="730888" y="942000"/>
            <a:ext cx="10874522" cy="5554051"/>
          </a:xfrm>
          <a:prstGeom prst="rect">
            <a:avLst/>
          </a:prstGeom>
          <a:noFill/>
          <a:ln>
            <a:noFill/>
          </a:ln>
        </p:spPr>
      </p:pic>
      <p:sp>
        <p:nvSpPr>
          <p:cNvPr id="183" name="Google Shape;183;gd1e20c9cfc_1_31"/>
          <p:cNvSpPr txBox="1"/>
          <p:nvPr/>
        </p:nvSpPr>
        <p:spPr>
          <a:xfrm>
            <a:off x="292650" y="1846975"/>
            <a:ext cx="1714500" cy="12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(1) </a:t>
            </a:r>
            <a:r>
              <a:rPr lang="en-US">
                <a:solidFill>
                  <a:schemeClr val="dk1"/>
                </a:solidFill>
                <a:latin typeface="Nunito"/>
                <a:ea typeface="Nunito"/>
                <a:cs typeface="Nunito"/>
                <a:sym typeface="Nunito"/>
              </a:rPr>
              <a:t>All of the predictions of the user will be shown in this history page.</a:t>
            </a:r>
            <a:endParaRPr>
              <a:solidFill>
                <a:schemeClr val="dk1"/>
              </a:solidFill>
              <a:latin typeface="Nunito"/>
              <a:ea typeface="Nunito"/>
              <a:cs typeface="Nunito"/>
              <a:sym typeface="Nunito"/>
            </a:endParaRPr>
          </a:p>
        </p:txBody>
      </p:sp>
      <p:sp>
        <p:nvSpPr>
          <p:cNvPr id="184" name="Google Shape;184;gd1e20c9cfc_1_31"/>
          <p:cNvSpPr txBox="1"/>
          <p:nvPr/>
        </p:nvSpPr>
        <p:spPr>
          <a:xfrm>
            <a:off x="292650" y="3425738"/>
            <a:ext cx="1714500" cy="14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(2) </a:t>
            </a:r>
            <a:r>
              <a:rPr lang="en-US">
                <a:solidFill>
                  <a:schemeClr val="dk1"/>
                </a:solidFill>
                <a:latin typeface="Nunito"/>
                <a:ea typeface="Nunito"/>
                <a:cs typeface="Nunito"/>
                <a:sym typeface="Nunito"/>
              </a:rPr>
              <a:t>Each card is a prediction that contains the photo, the predicted emotion and the date taken.</a:t>
            </a:r>
            <a:endParaRPr>
              <a:solidFill>
                <a:schemeClr val="dk1"/>
              </a:solidFill>
              <a:latin typeface="Nunito"/>
              <a:ea typeface="Nunito"/>
              <a:cs typeface="Nunito"/>
              <a:sym typeface="Nunito"/>
            </a:endParaRPr>
          </a:p>
        </p:txBody>
      </p:sp>
      <p:sp>
        <p:nvSpPr>
          <p:cNvPr id="185" name="Google Shape;185;gd1e20c9cfc_1_31"/>
          <p:cNvSpPr txBox="1"/>
          <p:nvPr/>
        </p:nvSpPr>
        <p:spPr>
          <a:xfrm>
            <a:off x="292650" y="5182400"/>
            <a:ext cx="1714500" cy="12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(3) </a:t>
            </a:r>
            <a:r>
              <a:rPr lang="en-US">
                <a:solidFill>
                  <a:schemeClr val="dk1"/>
                </a:solidFill>
                <a:latin typeface="Nunito"/>
                <a:ea typeface="Nunito"/>
                <a:cs typeface="Nunito"/>
                <a:sym typeface="Nunito"/>
              </a:rPr>
              <a:t>Each card also has 2 buttons. One to </a:t>
            </a:r>
            <a:r>
              <a:rPr b="1" lang="en-US">
                <a:solidFill>
                  <a:schemeClr val="dk1"/>
                </a:solidFill>
                <a:latin typeface="Nunito"/>
                <a:ea typeface="Nunito"/>
                <a:cs typeface="Nunito"/>
                <a:sym typeface="Nunito"/>
              </a:rPr>
              <a:t>view </a:t>
            </a:r>
            <a:r>
              <a:rPr lang="en-US">
                <a:solidFill>
                  <a:schemeClr val="dk1"/>
                </a:solidFill>
                <a:latin typeface="Nunito"/>
                <a:ea typeface="Nunito"/>
                <a:cs typeface="Nunito"/>
                <a:sym typeface="Nunito"/>
              </a:rPr>
              <a:t>back the prediction &amp; the other to </a:t>
            </a:r>
            <a:r>
              <a:rPr b="1" lang="en-US">
                <a:solidFill>
                  <a:schemeClr val="dk1"/>
                </a:solidFill>
                <a:latin typeface="Nunito"/>
                <a:ea typeface="Nunito"/>
                <a:cs typeface="Nunito"/>
                <a:sym typeface="Nunito"/>
              </a:rPr>
              <a:t>delete</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p:txBody>
      </p:sp>
      <p:sp>
        <p:nvSpPr>
          <p:cNvPr id="186" name="Google Shape;186;gd1e20c9cfc_1_31"/>
          <p:cNvSpPr txBox="1"/>
          <p:nvPr/>
        </p:nvSpPr>
        <p:spPr>
          <a:xfrm>
            <a:off x="3996300" y="6128100"/>
            <a:ext cx="43437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(4) </a:t>
            </a:r>
            <a:r>
              <a:rPr lang="en-US">
                <a:solidFill>
                  <a:schemeClr val="dk1"/>
                </a:solidFill>
                <a:latin typeface="Nunito"/>
                <a:ea typeface="Nunito"/>
                <a:cs typeface="Nunito"/>
                <a:sym typeface="Nunito"/>
              </a:rPr>
              <a:t>This page has a </a:t>
            </a:r>
            <a:r>
              <a:rPr b="1" lang="en-US">
                <a:solidFill>
                  <a:schemeClr val="dk1"/>
                </a:solidFill>
                <a:latin typeface="Nunito"/>
                <a:ea typeface="Nunito"/>
                <a:cs typeface="Nunito"/>
                <a:sym typeface="Nunito"/>
              </a:rPr>
              <a:t>pagination</a:t>
            </a:r>
            <a:r>
              <a:rPr lang="en-US">
                <a:solidFill>
                  <a:schemeClr val="dk1"/>
                </a:solidFill>
                <a:latin typeface="Nunito"/>
                <a:ea typeface="Nunito"/>
                <a:cs typeface="Nunito"/>
                <a:sym typeface="Nunito"/>
              </a:rPr>
              <a:t> feature so that users do not have to see their history all at once.</a:t>
            </a:r>
            <a:endParaRPr>
              <a:solidFill>
                <a:schemeClr val="dk1"/>
              </a:solidFill>
              <a:latin typeface="Nunito"/>
              <a:ea typeface="Nunito"/>
              <a:cs typeface="Nunito"/>
              <a:sym typeface="Nunito"/>
            </a:endParaRPr>
          </a:p>
        </p:txBody>
      </p:sp>
      <p:sp>
        <p:nvSpPr>
          <p:cNvPr id="187" name="Google Shape;187;gd1e20c9cfc_1_31"/>
          <p:cNvSpPr txBox="1"/>
          <p:nvPr/>
        </p:nvSpPr>
        <p:spPr>
          <a:xfrm>
            <a:off x="10350125" y="1846975"/>
            <a:ext cx="1714500" cy="23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(5) </a:t>
            </a:r>
            <a:r>
              <a:rPr lang="en-US">
                <a:solidFill>
                  <a:schemeClr val="dk1"/>
                </a:solidFill>
                <a:latin typeface="Nunito"/>
                <a:ea typeface="Nunito"/>
                <a:cs typeface="Nunito"/>
                <a:sym typeface="Nunito"/>
              </a:rPr>
              <a:t>This page also has 3 filters so that users can filter the predictions they wanted.</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The </a:t>
            </a:r>
            <a:r>
              <a:rPr b="1" lang="en-US">
                <a:solidFill>
                  <a:schemeClr val="dk1"/>
                </a:solidFill>
                <a:latin typeface="Nunito"/>
                <a:ea typeface="Nunito"/>
                <a:cs typeface="Nunito"/>
                <a:sym typeface="Nunito"/>
              </a:rPr>
              <a:t>filters </a:t>
            </a:r>
            <a:r>
              <a:rPr lang="en-US">
                <a:solidFill>
                  <a:schemeClr val="dk1"/>
                </a:solidFill>
                <a:latin typeface="Nunito"/>
                <a:ea typeface="Nunito"/>
                <a:cs typeface="Nunito"/>
                <a:sym typeface="Nunito"/>
              </a:rPr>
              <a:t>are:</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1. Emotions Filter</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2. Entries Per Page</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3. History Sorting</a:t>
            </a:r>
            <a:endParaRPr>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1e20c9cfc_1_35"/>
          <p:cNvSpPr/>
          <p:nvPr/>
        </p:nvSpPr>
        <p:spPr>
          <a:xfrm>
            <a:off x="0" y="1417425"/>
            <a:ext cx="12192000" cy="5440800"/>
          </a:xfrm>
          <a:prstGeom prst="rect">
            <a:avLst/>
          </a:prstGeom>
          <a:solidFill>
            <a:srgbClr val="F6F8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1e20c9cfc_1_35"/>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Dashboard </a:t>
            </a:r>
            <a:r>
              <a:rPr lang="en-US"/>
              <a:t>Page (1)</a:t>
            </a:r>
            <a:endParaRPr/>
          </a:p>
        </p:txBody>
      </p:sp>
      <p:pic>
        <p:nvPicPr>
          <p:cNvPr id="194" name="Google Shape;194;gd1e20c9cfc_1_35"/>
          <p:cNvPicPr preferRelativeResize="0"/>
          <p:nvPr/>
        </p:nvPicPr>
        <p:blipFill>
          <a:blip r:embed="rId3">
            <a:alphaModFix/>
          </a:blip>
          <a:stretch>
            <a:fillRect/>
          </a:stretch>
        </p:blipFill>
        <p:spPr>
          <a:xfrm>
            <a:off x="608063" y="942000"/>
            <a:ext cx="10975872" cy="5611200"/>
          </a:xfrm>
          <a:prstGeom prst="rect">
            <a:avLst/>
          </a:prstGeom>
          <a:noFill/>
          <a:ln>
            <a:noFill/>
          </a:ln>
        </p:spPr>
      </p:pic>
      <p:sp>
        <p:nvSpPr>
          <p:cNvPr id="195" name="Google Shape;195;gd1e20c9cfc_1_35"/>
          <p:cNvSpPr txBox="1"/>
          <p:nvPr/>
        </p:nvSpPr>
        <p:spPr>
          <a:xfrm>
            <a:off x="105925" y="1558950"/>
            <a:ext cx="1714500" cy="14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(1) </a:t>
            </a:r>
            <a:r>
              <a:rPr lang="en-US">
                <a:solidFill>
                  <a:schemeClr val="dk1"/>
                </a:solidFill>
                <a:latin typeface="Nunito"/>
                <a:ea typeface="Nunito"/>
                <a:cs typeface="Nunito"/>
                <a:sym typeface="Nunito"/>
              </a:rPr>
              <a:t>The dashboard is a </a:t>
            </a:r>
            <a:r>
              <a:rPr b="1" lang="en-US">
                <a:solidFill>
                  <a:schemeClr val="dk1"/>
                </a:solidFill>
                <a:latin typeface="Nunito"/>
                <a:ea typeface="Nunito"/>
                <a:cs typeface="Nunito"/>
                <a:sym typeface="Nunito"/>
              </a:rPr>
              <a:t>statistical and personal</a:t>
            </a:r>
            <a:r>
              <a:rPr lang="en-US">
                <a:solidFill>
                  <a:schemeClr val="dk1"/>
                </a:solidFill>
                <a:latin typeface="Nunito"/>
                <a:ea typeface="Nunito"/>
                <a:cs typeface="Nunito"/>
                <a:sym typeface="Nunito"/>
              </a:rPr>
              <a:t> summary of the user’s usage on the web application.</a:t>
            </a:r>
            <a:endParaRPr>
              <a:solidFill>
                <a:schemeClr val="dk1"/>
              </a:solidFill>
              <a:latin typeface="Nunito"/>
              <a:ea typeface="Nunito"/>
              <a:cs typeface="Nunito"/>
              <a:sym typeface="Nunito"/>
            </a:endParaRPr>
          </a:p>
        </p:txBody>
      </p:sp>
      <p:sp>
        <p:nvSpPr>
          <p:cNvPr id="196" name="Google Shape;196;gd1e20c9cfc_1_35"/>
          <p:cNvSpPr txBox="1"/>
          <p:nvPr/>
        </p:nvSpPr>
        <p:spPr>
          <a:xfrm>
            <a:off x="105925" y="3111775"/>
            <a:ext cx="1714500" cy="18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(2) </a:t>
            </a:r>
            <a:r>
              <a:rPr lang="en-US">
                <a:solidFill>
                  <a:schemeClr val="dk1"/>
                </a:solidFill>
                <a:latin typeface="Nunito"/>
                <a:ea typeface="Nunito"/>
                <a:cs typeface="Nunito"/>
                <a:sym typeface="Nunito"/>
              </a:rPr>
              <a:t>The top left section is a sliding </a:t>
            </a:r>
            <a:r>
              <a:rPr b="1" lang="en-US">
                <a:solidFill>
                  <a:schemeClr val="dk1"/>
                </a:solidFill>
                <a:latin typeface="Nunito"/>
                <a:ea typeface="Nunito"/>
                <a:cs typeface="Nunito"/>
                <a:sym typeface="Nunito"/>
              </a:rPr>
              <a:t>carousel </a:t>
            </a:r>
            <a:r>
              <a:rPr lang="en-US">
                <a:solidFill>
                  <a:schemeClr val="dk1"/>
                </a:solidFill>
                <a:latin typeface="Nunito"/>
                <a:ea typeface="Nunito"/>
                <a:cs typeface="Nunito"/>
                <a:sym typeface="Nunito"/>
              </a:rPr>
              <a:t>that shows the face with the highest confidence of the AI model for the particular emotion.</a:t>
            </a:r>
            <a:endParaRPr>
              <a:solidFill>
                <a:schemeClr val="dk1"/>
              </a:solidFill>
              <a:latin typeface="Nunito"/>
              <a:ea typeface="Nunito"/>
              <a:cs typeface="Nunito"/>
              <a:sym typeface="Nunito"/>
            </a:endParaRPr>
          </a:p>
        </p:txBody>
      </p:sp>
      <p:sp>
        <p:nvSpPr>
          <p:cNvPr id="197" name="Google Shape;197;gd1e20c9cfc_1_35"/>
          <p:cNvSpPr txBox="1"/>
          <p:nvPr/>
        </p:nvSpPr>
        <p:spPr>
          <a:xfrm>
            <a:off x="105925" y="5106500"/>
            <a:ext cx="1714500" cy="14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(3) </a:t>
            </a:r>
            <a:r>
              <a:rPr lang="en-US">
                <a:solidFill>
                  <a:schemeClr val="dk1"/>
                </a:solidFill>
                <a:latin typeface="Nunito"/>
                <a:ea typeface="Nunito"/>
                <a:cs typeface="Nunito"/>
                <a:sym typeface="Nunito"/>
              </a:rPr>
              <a:t>The bottom left shows the user’s </a:t>
            </a:r>
            <a:r>
              <a:rPr b="1" lang="en-US">
                <a:solidFill>
                  <a:schemeClr val="dk1"/>
                </a:solidFill>
                <a:latin typeface="Nunito"/>
                <a:ea typeface="Nunito"/>
                <a:cs typeface="Nunito"/>
                <a:sym typeface="Nunito"/>
              </a:rPr>
              <a:t>emotion </a:t>
            </a:r>
            <a:r>
              <a:rPr lang="en-US">
                <a:solidFill>
                  <a:schemeClr val="dk1"/>
                </a:solidFill>
                <a:latin typeface="Nunito"/>
                <a:ea typeface="Nunito"/>
                <a:cs typeface="Nunito"/>
                <a:sym typeface="Nunito"/>
              </a:rPr>
              <a:t>over a period of time. More about this in the next slide.</a:t>
            </a:r>
            <a:endParaRPr>
              <a:solidFill>
                <a:schemeClr val="dk1"/>
              </a:solidFill>
              <a:latin typeface="Nunito"/>
              <a:ea typeface="Nunito"/>
              <a:cs typeface="Nunito"/>
              <a:sym typeface="Nunito"/>
            </a:endParaRPr>
          </a:p>
        </p:txBody>
      </p:sp>
      <p:sp>
        <p:nvSpPr>
          <p:cNvPr id="198" name="Google Shape;198;gd1e20c9cfc_1_35"/>
          <p:cNvSpPr txBox="1"/>
          <p:nvPr/>
        </p:nvSpPr>
        <p:spPr>
          <a:xfrm>
            <a:off x="3763800" y="6068650"/>
            <a:ext cx="4664400" cy="64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(5) </a:t>
            </a:r>
            <a:r>
              <a:rPr lang="en-US">
                <a:solidFill>
                  <a:schemeClr val="dk1"/>
                </a:solidFill>
                <a:latin typeface="Nunito"/>
                <a:ea typeface="Nunito"/>
                <a:cs typeface="Nunito"/>
                <a:sym typeface="Nunito"/>
              </a:rPr>
              <a:t>“Your Data” section shows the total number of photos and the amount of </a:t>
            </a:r>
            <a:r>
              <a:rPr b="1" lang="en-US">
                <a:solidFill>
                  <a:schemeClr val="dk1"/>
                </a:solidFill>
                <a:latin typeface="Nunito"/>
                <a:ea typeface="Nunito"/>
                <a:cs typeface="Nunito"/>
                <a:sym typeface="Nunito"/>
              </a:rPr>
              <a:t>storage </a:t>
            </a:r>
            <a:r>
              <a:rPr lang="en-US">
                <a:solidFill>
                  <a:schemeClr val="dk1"/>
                </a:solidFill>
                <a:latin typeface="Nunito"/>
                <a:ea typeface="Nunito"/>
                <a:cs typeface="Nunito"/>
                <a:sym typeface="Nunito"/>
              </a:rPr>
              <a:t>used.</a:t>
            </a:r>
            <a:endParaRPr>
              <a:solidFill>
                <a:schemeClr val="dk1"/>
              </a:solidFill>
              <a:latin typeface="Nunito"/>
              <a:ea typeface="Nunito"/>
              <a:cs typeface="Nunito"/>
              <a:sym typeface="Nunito"/>
            </a:endParaRPr>
          </a:p>
        </p:txBody>
      </p:sp>
      <p:sp>
        <p:nvSpPr>
          <p:cNvPr id="199" name="Google Shape;199;gd1e20c9cfc_1_35"/>
          <p:cNvSpPr txBox="1"/>
          <p:nvPr/>
        </p:nvSpPr>
        <p:spPr>
          <a:xfrm>
            <a:off x="10409525" y="1558950"/>
            <a:ext cx="1714500" cy="23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(6) </a:t>
            </a:r>
            <a:r>
              <a:rPr lang="en-US">
                <a:solidFill>
                  <a:schemeClr val="dk1"/>
                </a:solidFill>
                <a:latin typeface="Nunito"/>
                <a:ea typeface="Nunito"/>
                <a:cs typeface="Nunito"/>
                <a:sym typeface="Nunito"/>
              </a:rPr>
              <a:t>At the top right, Auto Capture can be toggled here. The page can be </a:t>
            </a:r>
            <a:r>
              <a:rPr b="1" lang="en-US">
                <a:solidFill>
                  <a:schemeClr val="dk1"/>
                </a:solidFill>
                <a:latin typeface="Nunito"/>
                <a:ea typeface="Nunito"/>
                <a:cs typeface="Nunito"/>
                <a:sym typeface="Nunito"/>
              </a:rPr>
              <a:t>filtered </a:t>
            </a:r>
            <a:r>
              <a:rPr lang="en-US">
                <a:solidFill>
                  <a:schemeClr val="dk1"/>
                </a:solidFill>
                <a:latin typeface="Nunito"/>
                <a:ea typeface="Nunito"/>
                <a:cs typeface="Nunito"/>
                <a:sym typeface="Nunito"/>
              </a:rPr>
              <a:t>from “1 Day” to “All Time”. This will show the user’s summary for different time periods.</a:t>
            </a:r>
            <a:endParaRPr>
              <a:solidFill>
                <a:schemeClr val="dk1"/>
              </a:solidFill>
              <a:latin typeface="Nunito"/>
              <a:ea typeface="Nunito"/>
              <a:cs typeface="Nunito"/>
              <a:sym typeface="Nunito"/>
            </a:endParaRPr>
          </a:p>
        </p:txBody>
      </p:sp>
      <p:sp>
        <p:nvSpPr>
          <p:cNvPr id="200" name="Google Shape;200;gd1e20c9cfc_1_35"/>
          <p:cNvSpPr txBox="1"/>
          <p:nvPr/>
        </p:nvSpPr>
        <p:spPr>
          <a:xfrm>
            <a:off x="10409525" y="4022850"/>
            <a:ext cx="1782600" cy="23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(7) </a:t>
            </a:r>
            <a:r>
              <a:rPr lang="en-US">
                <a:solidFill>
                  <a:schemeClr val="dk1"/>
                </a:solidFill>
                <a:latin typeface="Nunito"/>
                <a:ea typeface="Nunito"/>
                <a:cs typeface="Nunito"/>
                <a:sym typeface="Nunito"/>
              </a:rPr>
              <a:t>The emotion counter shows the count of predictions that </a:t>
            </a:r>
            <a:r>
              <a:rPr b="1" lang="en-US">
                <a:solidFill>
                  <a:schemeClr val="dk1"/>
                </a:solidFill>
                <a:latin typeface="Nunito"/>
                <a:ea typeface="Nunito"/>
                <a:cs typeface="Nunito"/>
                <a:sym typeface="Nunito"/>
              </a:rPr>
              <a:t>corresponds </a:t>
            </a:r>
            <a:r>
              <a:rPr lang="en-US">
                <a:solidFill>
                  <a:schemeClr val="dk1"/>
                </a:solidFill>
                <a:latin typeface="Nunito"/>
                <a:ea typeface="Nunito"/>
                <a:cs typeface="Nunito"/>
                <a:sym typeface="Nunito"/>
              </a:rPr>
              <a:t>to the emotion. Clicking on them will show the History page with only that emotion.</a:t>
            </a:r>
            <a:endParaRPr>
              <a:solidFill>
                <a:schemeClr val="dk1"/>
              </a:solidFill>
              <a:latin typeface="Nunito"/>
              <a:ea typeface="Nunito"/>
              <a:cs typeface="Nunito"/>
              <a:sym typeface="Nunito"/>
            </a:endParaRPr>
          </a:p>
        </p:txBody>
      </p:sp>
      <p:sp>
        <p:nvSpPr>
          <p:cNvPr id="201" name="Google Shape;201;gd1e20c9cfc_1_35"/>
          <p:cNvSpPr txBox="1"/>
          <p:nvPr/>
        </p:nvSpPr>
        <p:spPr>
          <a:xfrm>
            <a:off x="3322500" y="1467975"/>
            <a:ext cx="5547000" cy="64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(4) </a:t>
            </a:r>
            <a:r>
              <a:rPr lang="en-US">
                <a:solidFill>
                  <a:schemeClr val="dk1"/>
                </a:solidFill>
                <a:latin typeface="Nunito"/>
                <a:ea typeface="Nunito"/>
                <a:cs typeface="Nunito"/>
                <a:sym typeface="Nunito"/>
              </a:rPr>
              <a:t>The personal quotes section is shown based on the most </a:t>
            </a:r>
            <a:r>
              <a:rPr b="1" lang="en-US">
                <a:solidFill>
                  <a:schemeClr val="dk1"/>
                </a:solidFill>
                <a:latin typeface="Nunito"/>
                <a:ea typeface="Nunito"/>
                <a:cs typeface="Nunito"/>
                <a:sym typeface="Nunito"/>
              </a:rPr>
              <a:t>prominent </a:t>
            </a:r>
            <a:r>
              <a:rPr lang="en-US">
                <a:solidFill>
                  <a:schemeClr val="dk1"/>
                </a:solidFill>
                <a:latin typeface="Nunito"/>
                <a:ea typeface="Nunito"/>
                <a:cs typeface="Nunito"/>
                <a:sym typeface="Nunito"/>
              </a:rPr>
              <a:t>emotion of the user. In this case, he was fearful.</a:t>
            </a:r>
            <a:endParaRPr>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12eb89fd00_0_39"/>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Dashboard Page (2)</a:t>
            </a:r>
            <a:endParaRPr/>
          </a:p>
        </p:txBody>
      </p:sp>
      <p:sp>
        <p:nvSpPr>
          <p:cNvPr id="207" name="Google Shape;207;g112eb89fd00_0_39"/>
          <p:cNvSpPr/>
          <p:nvPr/>
        </p:nvSpPr>
        <p:spPr>
          <a:xfrm>
            <a:off x="0" y="942000"/>
            <a:ext cx="12192000" cy="5916300"/>
          </a:xfrm>
          <a:prstGeom prst="rect">
            <a:avLst/>
          </a:prstGeom>
          <a:solidFill>
            <a:srgbClr val="F6F8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g112eb89fd00_0_39"/>
          <p:cNvPicPr preferRelativeResize="0"/>
          <p:nvPr/>
        </p:nvPicPr>
        <p:blipFill>
          <a:blip r:embed="rId3">
            <a:alphaModFix/>
          </a:blip>
          <a:stretch>
            <a:fillRect/>
          </a:stretch>
        </p:blipFill>
        <p:spPr>
          <a:xfrm>
            <a:off x="1223900" y="2644463"/>
            <a:ext cx="4609149" cy="1569075"/>
          </a:xfrm>
          <a:prstGeom prst="rect">
            <a:avLst/>
          </a:prstGeom>
          <a:noFill/>
          <a:ln>
            <a:noFill/>
          </a:ln>
        </p:spPr>
      </p:pic>
      <p:pic>
        <p:nvPicPr>
          <p:cNvPr id="209" name="Google Shape;209;g112eb89fd00_0_39"/>
          <p:cNvPicPr preferRelativeResize="0"/>
          <p:nvPr/>
        </p:nvPicPr>
        <p:blipFill>
          <a:blip r:embed="rId4">
            <a:alphaModFix/>
          </a:blip>
          <a:stretch>
            <a:fillRect/>
          </a:stretch>
        </p:blipFill>
        <p:spPr>
          <a:xfrm>
            <a:off x="6358925" y="2644463"/>
            <a:ext cx="4609152" cy="1569075"/>
          </a:xfrm>
          <a:prstGeom prst="rect">
            <a:avLst/>
          </a:prstGeom>
          <a:noFill/>
          <a:ln>
            <a:noFill/>
          </a:ln>
        </p:spPr>
      </p:pic>
      <p:sp>
        <p:nvSpPr>
          <p:cNvPr id="210" name="Google Shape;210;g112eb89fd00_0_39"/>
          <p:cNvSpPr txBox="1"/>
          <p:nvPr/>
        </p:nvSpPr>
        <p:spPr>
          <a:xfrm>
            <a:off x="1223900" y="4461350"/>
            <a:ext cx="4609200" cy="14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(2) </a:t>
            </a:r>
            <a:r>
              <a:rPr lang="en-US">
                <a:solidFill>
                  <a:schemeClr val="dk1"/>
                </a:solidFill>
                <a:latin typeface="Nunito"/>
                <a:ea typeface="Nunito"/>
                <a:cs typeface="Nunito"/>
                <a:sym typeface="Nunito"/>
              </a:rPr>
              <a:t>The default graph is a histogram that shows the total number of </a:t>
            </a:r>
            <a:r>
              <a:rPr b="1" lang="en-US">
                <a:solidFill>
                  <a:schemeClr val="dk1"/>
                </a:solidFill>
                <a:latin typeface="Nunito"/>
                <a:ea typeface="Nunito"/>
                <a:cs typeface="Nunito"/>
                <a:sym typeface="Nunito"/>
              </a:rPr>
              <a:t>emotions predicted</a:t>
            </a:r>
            <a:r>
              <a:rPr lang="en-US">
                <a:solidFill>
                  <a:schemeClr val="dk1"/>
                </a:solidFill>
                <a:latin typeface="Nunito"/>
                <a:ea typeface="Nunito"/>
                <a:cs typeface="Nunito"/>
                <a:sym typeface="Nunito"/>
              </a:rPr>
              <a:t> for every period of time. They are separated by the different </a:t>
            </a:r>
            <a:r>
              <a:rPr lang="en-US">
                <a:solidFill>
                  <a:schemeClr val="dk1"/>
                </a:solidFill>
                <a:latin typeface="Nunito"/>
                <a:ea typeface="Nunito"/>
                <a:cs typeface="Nunito"/>
                <a:sym typeface="Nunito"/>
              </a:rPr>
              <a:t>emotion</a:t>
            </a:r>
            <a:r>
              <a:rPr lang="en-US">
                <a:solidFill>
                  <a:schemeClr val="dk1"/>
                </a:solidFill>
                <a:latin typeface="Nunito"/>
                <a:ea typeface="Nunito"/>
                <a:cs typeface="Nunito"/>
                <a:sym typeface="Nunito"/>
              </a:rPr>
              <a:t> types. Clicking on the legend on the right can even filter out or in the emotions of interest.</a:t>
            </a:r>
            <a:endParaRPr>
              <a:solidFill>
                <a:schemeClr val="dk1"/>
              </a:solidFill>
              <a:latin typeface="Nunito"/>
              <a:ea typeface="Nunito"/>
              <a:cs typeface="Nunito"/>
              <a:sym typeface="Nunito"/>
            </a:endParaRPr>
          </a:p>
        </p:txBody>
      </p:sp>
      <p:sp>
        <p:nvSpPr>
          <p:cNvPr id="211" name="Google Shape;211;g112eb89fd00_0_39"/>
          <p:cNvSpPr txBox="1"/>
          <p:nvPr/>
        </p:nvSpPr>
        <p:spPr>
          <a:xfrm>
            <a:off x="4407900" y="1699025"/>
            <a:ext cx="3376200" cy="6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(1) </a:t>
            </a:r>
            <a:r>
              <a:rPr lang="en-US">
                <a:solidFill>
                  <a:schemeClr val="dk1"/>
                </a:solidFill>
                <a:latin typeface="Nunito"/>
                <a:ea typeface="Nunito"/>
                <a:cs typeface="Nunito"/>
                <a:sym typeface="Nunito"/>
              </a:rPr>
              <a:t>Under “Your Activity” Section, there are 2 different graphs to choose from.</a:t>
            </a:r>
            <a:endParaRPr>
              <a:solidFill>
                <a:schemeClr val="dk1"/>
              </a:solidFill>
              <a:latin typeface="Nunito"/>
              <a:ea typeface="Nunito"/>
              <a:cs typeface="Nunito"/>
              <a:sym typeface="Nunito"/>
            </a:endParaRPr>
          </a:p>
        </p:txBody>
      </p:sp>
      <p:sp>
        <p:nvSpPr>
          <p:cNvPr id="212" name="Google Shape;212;g112eb89fd00_0_39"/>
          <p:cNvSpPr txBox="1"/>
          <p:nvPr/>
        </p:nvSpPr>
        <p:spPr>
          <a:xfrm>
            <a:off x="6358900" y="4461350"/>
            <a:ext cx="4609200" cy="14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(3) </a:t>
            </a:r>
            <a:r>
              <a:rPr lang="en-US">
                <a:solidFill>
                  <a:schemeClr val="dk1"/>
                </a:solidFill>
                <a:latin typeface="Nunito"/>
                <a:ea typeface="Nunito"/>
                <a:cs typeface="Nunito"/>
                <a:sym typeface="Nunito"/>
              </a:rPr>
              <a:t>The second graph can be accessed by clicking the “2” button on the left. It is a bar chart that shows the </a:t>
            </a:r>
            <a:r>
              <a:rPr b="1" lang="en-US">
                <a:solidFill>
                  <a:schemeClr val="dk1"/>
                </a:solidFill>
                <a:latin typeface="Nunito"/>
                <a:ea typeface="Nunito"/>
                <a:cs typeface="Nunito"/>
                <a:sym typeface="Nunito"/>
              </a:rPr>
              <a:t>net positive and negative emotions</a:t>
            </a:r>
            <a:r>
              <a:rPr lang="en-US">
                <a:solidFill>
                  <a:schemeClr val="dk1"/>
                </a:solidFill>
                <a:latin typeface="Nunito"/>
                <a:ea typeface="Nunito"/>
                <a:cs typeface="Nunito"/>
                <a:sym typeface="Nunito"/>
              </a:rPr>
              <a:t> over certain periods of time. For example, the above figure shows that the user has a net emotion of 0.9 around 22 Jan.</a:t>
            </a:r>
            <a:endParaRPr>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05e8d6bc38_0_2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APIs</a:t>
            </a:r>
            <a:endParaRPr/>
          </a:p>
        </p:txBody>
      </p:sp>
      <p:sp>
        <p:nvSpPr>
          <p:cNvPr id="218" name="Google Shape;218;g105e8d6bc38_0_26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62500" lnSpcReduction="20000"/>
          </a:bodyPr>
          <a:lstStyle/>
          <a:p>
            <a:pPr indent="-300036" lvl="0" marL="457200" rtl="0" algn="l">
              <a:lnSpc>
                <a:spcPct val="150000"/>
              </a:lnSpc>
              <a:spcBef>
                <a:spcPts val="1000"/>
              </a:spcBef>
              <a:spcAft>
                <a:spcPts val="0"/>
              </a:spcAft>
              <a:buSzPct val="64285"/>
              <a:buFont typeface="Inter"/>
              <a:buChar char="●"/>
            </a:pPr>
            <a:r>
              <a:rPr b="1" lang="en-US"/>
              <a:t>POST </a:t>
            </a:r>
            <a:r>
              <a:rPr b="1" lang="en-US"/>
              <a:t>/api/predict: </a:t>
            </a:r>
            <a:r>
              <a:rPr lang="en-US"/>
              <a:t>Receives an image and returns the prediction</a:t>
            </a:r>
            <a:endParaRPr/>
          </a:p>
          <a:p>
            <a:pPr indent="-300037" lvl="0" marL="457200" rtl="0" algn="l">
              <a:lnSpc>
                <a:spcPct val="150000"/>
              </a:lnSpc>
              <a:spcBef>
                <a:spcPts val="1000"/>
              </a:spcBef>
              <a:spcAft>
                <a:spcPts val="0"/>
              </a:spcAft>
              <a:buSzPct val="64285"/>
              <a:buChar char="●"/>
            </a:pPr>
            <a:r>
              <a:rPr b="1" lang="en-US"/>
              <a:t>POST /api/history/add: </a:t>
            </a:r>
            <a:r>
              <a:rPr lang="en-US"/>
              <a:t>Adding new history to the database</a:t>
            </a:r>
            <a:endParaRPr/>
          </a:p>
          <a:p>
            <a:pPr indent="-300037" lvl="0" marL="457200" rtl="0" algn="l">
              <a:lnSpc>
                <a:spcPct val="150000"/>
              </a:lnSpc>
              <a:spcBef>
                <a:spcPts val="1000"/>
              </a:spcBef>
              <a:spcAft>
                <a:spcPts val="0"/>
              </a:spcAft>
              <a:buSzPct val="64285"/>
              <a:buChar char="●"/>
            </a:pPr>
            <a:r>
              <a:rPr b="1" lang="en-US"/>
              <a:t>GET /api/history/get/&lt;history_id&gt;: </a:t>
            </a:r>
            <a:r>
              <a:rPr lang="en-US"/>
              <a:t>Getting the history by its ID</a:t>
            </a:r>
            <a:endParaRPr/>
          </a:p>
          <a:p>
            <a:pPr indent="-300037" lvl="0" marL="457200" rtl="0" algn="l">
              <a:lnSpc>
                <a:spcPct val="150000"/>
              </a:lnSpc>
              <a:spcBef>
                <a:spcPts val="1000"/>
              </a:spcBef>
              <a:spcAft>
                <a:spcPts val="0"/>
              </a:spcAft>
              <a:buSzPct val="64285"/>
              <a:buChar char="●"/>
            </a:pPr>
            <a:r>
              <a:rPr b="1" lang="en-US"/>
              <a:t>GET /api/history/&lt;user_id&gt;: </a:t>
            </a:r>
            <a:r>
              <a:rPr lang="en-US"/>
              <a:t>Getting all </a:t>
            </a:r>
            <a:r>
              <a:rPr lang="en-US"/>
              <a:t>history </a:t>
            </a:r>
            <a:r>
              <a:rPr lang="en-US"/>
              <a:t>of a particular user (with pagination &amp; filters)</a:t>
            </a:r>
            <a:endParaRPr/>
          </a:p>
          <a:p>
            <a:pPr indent="-300037" lvl="0" marL="457200" rtl="0" algn="l">
              <a:lnSpc>
                <a:spcPct val="150000"/>
              </a:lnSpc>
              <a:spcBef>
                <a:spcPts val="1000"/>
              </a:spcBef>
              <a:spcAft>
                <a:spcPts val="0"/>
              </a:spcAft>
              <a:buSzPct val="64285"/>
              <a:buChar char="●"/>
            </a:pPr>
            <a:r>
              <a:rPr b="1" lang="en-US"/>
              <a:t>DELETE /api/history/delete/&lt;history_id&gt;: </a:t>
            </a:r>
            <a:r>
              <a:rPr lang="en-US"/>
              <a:t> Delete a history with its ID</a:t>
            </a:r>
            <a:endParaRPr/>
          </a:p>
          <a:p>
            <a:pPr indent="-300037" lvl="0" marL="457200" rtl="0" algn="l">
              <a:lnSpc>
                <a:spcPct val="150000"/>
              </a:lnSpc>
              <a:spcBef>
                <a:spcPts val="1000"/>
              </a:spcBef>
              <a:spcAft>
                <a:spcPts val="0"/>
              </a:spcAft>
              <a:buSzPct val="64285"/>
              <a:buChar char="●"/>
            </a:pPr>
            <a:r>
              <a:rPr b="1" lang="en-US"/>
              <a:t>POST /api/user/add: </a:t>
            </a:r>
            <a:r>
              <a:rPr lang="en-US"/>
              <a:t>Register users to the database</a:t>
            </a:r>
            <a:endParaRPr/>
          </a:p>
          <a:p>
            <a:pPr indent="-300037" lvl="0" marL="457200" rtl="0" algn="l">
              <a:lnSpc>
                <a:spcPct val="150000"/>
              </a:lnSpc>
              <a:spcBef>
                <a:spcPts val="1000"/>
              </a:spcBef>
              <a:spcAft>
                <a:spcPts val="0"/>
              </a:spcAft>
              <a:buSzPct val="64285"/>
              <a:buChar char="●"/>
            </a:pPr>
            <a:r>
              <a:rPr b="1" lang="en-US"/>
              <a:t>GET /api/user/&lt;user_id&gt;: </a:t>
            </a:r>
            <a:r>
              <a:rPr lang="en-US"/>
              <a:t>Get the user’s information</a:t>
            </a:r>
            <a:endParaRPr/>
          </a:p>
          <a:p>
            <a:pPr indent="-300037" lvl="0" marL="457200" rtl="0" algn="l">
              <a:lnSpc>
                <a:spcPct val="150000"/>
              </a:lnSpc>
              <a:spcBef>
                <a:spcPts val="1000"/>
              </a:spcBef>
              <a:spcAft>
                <a:spcPts val="0"/>
              </a:spcAft>
              <a:buSzPct val="64285"/>
              <a:buChar char="●"/>
            </a:pPr>
            <a:r>
              <a:rPr b="1" lang="en-US"/>
              <a:t>GET /api/user/all: </a:t>
            </a:r>
            <a:r>
              <a:rPr lang="en-US"/>
              <a:t>Get all users’ information</a:t>
            </a:r>
            <a:endParaRPr/>
          </a:p>
          <a:p>
            <a:pPr indent="-300037" lvl="0" marL="457200" rtl="0" algn="l">
              <a:lnSpc>
                <a:spcPct val="150000"/>
              </a:lnSpc>
              <a:spcBef>
                <a:spcPts val="1000"/>
              </a:spcBef>
              <a:spcAft>
                <a:spcPts val="0"/>
              </a:spcAft>
              <a:buSzPct val="64285"/>
              <a:buChar char="●"/>
            </a:pPr>
            <a:r>
              <a:rPr b="1" lang="en-US"/>
              <a:t>DELETE /api/user/delete/&lt;user_id&gt;: </a:t>
            </a:r>
            <a:r>
              <a:rPr lang="en-US"/>
              <a:t>Delete user with his/her ID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12eb89fd00_0_1"/>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About the Model</a:t>
            </a:r>
            <a:endParaRPr/>
          </a:p>
        </p:txBody>
      </p:sp>
      <p:pic>
        <p:nvPicPr>
          <p:cNvPr id="224" name="Google Shape;224;g112eb89fd00_0_1"/>
          <p:cNvPicPr preferRelativeResize="0"/>
          <p:nvPr/>
        </p:nvPicPr>
        <p:blipFill>
          <a:blip r:embed="rId3">
            <a:alphaModFix/>
          </a:blip>
          <a:stretch>
            <a:fillRect/>
          </a:stretch>
        </p:blipFill>
        <p:spPr>
          <a:xfrm>
            <a:off x="1745138" y="942000"/>
            <a:ext cx="8846024" cy="3474950"/>
          </a:xfrm>
          <a:prstGeom prst="rect">
            <a:avLst/>
          </a:prstGeom>
          <a:noFill/>
          <a:ln>
            <a:noFill/>
          </a:ln>
        </p:spPr>
      </p:pic>
      <p:sp>
        <p:nvSpPr>
          <p:cNvPr id="225" name="Google Shape;225;g112eb89fd00_0_1"/>
          <p:cNvSpPr txBox="1"/>
          <p:nvPr/>
        </p:nvSpPr>
        <p:spPr>
          <a:xfrm>
            <a:off x="1745150" y="4416950"/>
            <a:ext cx="3572100" cy="17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Model Name: </a:t>
            </a:r>
            <a:r>
              <a:rPr lang="en-US">
                <a:latin typeface="Nunito"/>
                <a:ea typeface="Nunito"/>
                <a:cs typeface="Nunito"/>
                <a:sym typeface="Nunito"/>
              </a:rPr>
              <a:t>Wide Residual Network</a:t>
            </a:r>
            <a:endParaRPr>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Number of Parameters: </a:t>
            </a:r>
            <a:r>
              <a:rPr lang="en-US">
                <a:latin typeface="Nunito"/>
                <a:ea typeface="Nunito"/>
                <a:cs typeface="Nunito"/>
                <a:sym typeface="Nunito"/>
              </a:rPr>
              <a:t>3.3 Million</a:t>
            </a:r>
            <a:endParaRPr>
              <a:latin typeface="Nunito"/>
              <a:ea typeface="Nunito"/>
              <a:cs typeface="Nunito"/>
              <a:sym typeface="Nunito"/>
            </a:endParaRPr>
          </a:p>
          <a:p>
            <a:pPr indent="-317500" lvl="0" marL="457200" rtl="0" algn="l">
              <a:lnSpc>
                <a:spcPct val="115000"/>
              </a:lnSpc>
              <a:spcBef>
                <a:spcPts val="1000"/>
              </a:spcBef>
              <a:spcAft>
                <a:spcPts val="0"/>
              </a:spcAft>
              <a:buSzPts val="1400"/>
              <a:buFont typeface="Nunito"/>
              <a:buAutoNum type="arabicParenBoth"/>
            </a:pPr>
            <a:r>
              <a:rPr lang="en-US">
                <a:latin typeface="Nunito"/>
                <a:ea typeface="Nunito"/>
                <a:cs typeface="Nunito"/>
                <a:sym typeface="Nunito"/>
              </a:rPr>
              <a:t>Trained from scratch using 28K labelled images</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AutoNum type="arabicParenBoth"/>
            </a:pPr>
            <a:r>
              <a:rPr lang="en-US">
                <a:latin typeface="Nunito"/>
                <a:ea typeface="Nunito"/>
                <a:cs typeface="Nunito"/>
                <a:sym typeface="Nunito"/>
              </a:rPr>
              <a:t>Validated on 3.5K images</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AutoNum type="arabicParenBoth"/>
            </a:pPr>
            <a:r>
              <a:rPr lang="en-US">
                <a:latin typeface="Nunito"/>
                <a:ea typeface="Nunito"/>
                <a:cs typeface="Nunito"/>
                <a:sym typeface="Nunito"/>
              </a:rPr>
              <a:t>Tested on 3.5K images.</a:t>
            </a:r>
            <a:endParaRPr>
              <a:latin typeface="Nunito"/>
              <a:ea typeface="Nunito"/>
              <a:cs typeface="Nunito"/>
              <a:sym typeface="Nunito"/>
            </a:endParaRPr>
          </a:p>
        </p:txBody>
      </p:sp>
      <p:sp>
        <p:nvSpPr>
          <p:cNvPr id="226" name="Google Shape;226;g112eb89fd00_0_1"/>
          <p:cNvSpPr txBox="1"/>
          <p:nvPr/>
        </p:nvSpPr>
        <p:spPr>
          <a:xfrm>
            <a:off x="7446250" y="942000"/>
            <a:ext cx="31449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Validation Set Accuracy: </a:t>
            </a:r>
            <a:r>
              <a:rPr b="1" lang="en-US">
                <a:latin typeface="Nunito"/>
                <a:ea typeface="Nunito"/>
                <a:cs typeface="Nunito"/>
                <a:sym typeface="Nunito"/>
              </a:rPr>
              <a:t>79%</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Testing Set Accuracy: </a:t>
            </a:r>
            <a:r>
              <a:rPr b="1" lang="en-US">
                <a:latin typeface="Nunito"/>
                <a:ea typeface="Nunito"/>
                <a:cs typeface="Nunito"/>
                <a:sym typeface="Nunito"/>
                <a:extLst>
                  <a:ext uri="http://customooxmlschemas.google.com/">
                    <go:slidesCustomData xmlns:go="http://customooxmlschemas.google.com/" textRoundtripDataId="0"/>
                  </a:ext>
                </a:extLst>
              </a:rPr>
              <a:t>78</a:t>
            </a:r>
            <a:r>
              <a:rPr b="1" lang="en-US">
                <a:latin typeface="Nunito"/>
                <a:ea typeface="Nunito"/>
                <a:cs typeface="Nunito"/>
                <a:sym typeface="Nunito"/>
              </a:rPr>
              <a:t>%</a:t>
            </a:r>
            <a:endParaRPr b="1">
              <a:latin typeface="Nunito"/>
              <a:ea typeface="Nunito"/>
              <a:cs typeface="Nunito"/>
              <a:sym typeface="Nunito"/>
            </a:endParaRPr>
          </a:p>
        </p:txBody>
      </p:sp>
      <p:grpSp>
        <p:nvGrpSpPr>
          <p:cNvPr id="227" name="Google Shape;227;g112eb89fd00_0_1"/>
          <p:cNvGrpSpPr/>
          <p:nvPr/>
        </p:nvGrpSpPr>
        <p:grpSpPr>
          <a:xfrm>
            <a:off x="5466600" y="4416950"/>
            <a:ext cx="3310200" cy="2096400"/>
            <a:chOff x="6493025" y="4600300"/>
            <a:chExt cx="3310200" cy="2096400"/>
          </a:xfrm>
        </p:grpSpPr>
        <p:sp>
          <p:nvSpPr>
            <p:cNvPr id="228" name="Google Shape;228;g112eb89fd00_0_1"/>
            <p:cNvSpPr/>
            <p:nvPr/>
          </p:nvSpPr>
          <p:spPr>
            <a:xfrm>
              <a:off x="6493025" y="4600300"/>
              <a:ext cx="3310200" cy="2096400"/>
            </a:xfrm>
            <a:prstGeom prst="roundRect">
              <a:avLst>
                <a:gd fmla="val 2429" name="adj"/>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g112eb89fd00_0_1"/>
            <p:cNvPicPr preferRelativeResize="0"/>
            <p:nvPr/>
          </p:nvPicPr>
          <p:blipFill>
            <a:blip r:embed="rId4">
              <a:alphaModFix/>
            </a:blip>
            <a:stretch>
              <a:fillRect/>
            </a:stretch>
          </p:blipFill>
          <p:spPr>
            <a:xfrm>
              <a:off x="6547400" y="4656575"/>
              <a:ext cx="3201451" cy="19838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d1e20c9cfc_1_55"/>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Testing</a:t>
            </a:r>
            <a:endParaRPr/>
          </a:p>
        </p:txBody>
      </p:sp>
      <p:sp>
        <p:nvSpPr>
          <p:cNvPr id="235" name="Google Shape;235;gd1e20c9cfc_1_55"/>
          <p:cNvSpPr/>
          <p:nvPr/>
        </p:nvSpPr>
        <p:spPr>
          <a:xfrm>
            <a:off x="235450" y="1118900"/>
            <a:ext cx="3747300" cy="2535900"/>
          </a:xfrm>
          <a:prstGeom prst="roundRect">
            <a:avLst>
              <a:gd fmla="val 3428" name="adj"/>
            </a:avLst>
          </a:prstGeom>
          <a:solidFill>
            <a:srgbClr val="655C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Nunito"/>
                <a:ea typeface="Nunito"/>
                <a:cs typeface="Nunito"/>
                <a:sym typeface="Nunito"/>
              </a:rPr>
              <a:t>Testing Summary</a:t>
            </a:r>
            <a:endParaRPr b="1" sz="1800">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US">
                <a:solidFill>
                  <a:schemeClr val="lt1"/>
                </a:solidFill>
                <a:latin typeface="Nunito"/>
                <a:ea typeface="Nunito"/>
                <a:cs typeface="Nunito"/>
                <a:sym typeface="Nunito"/>
              </a:rPr>
              <a:t>Total </a:t>
            </a:r>
            <a:r>
              <a:rPr b="1" lang="en-US">
                <a:solidFill>
                  <a:schemeClr val="lt1"/>
                </a:solidFill>
                <a:latin typeface="Nunito"/>
                <a:ea typeface="Nunito"/>
                <a:cs typeface="Nunito"/>
                <a:sym typeface="Nunito"/>
              </a:rPr>
              <a:t>Number of Tests: </a:t>
            </a:r>
            <a:r>
              <a:rPr lang="en-US">
                <a:solidFill>
                  <a:schemeClr val="lt1"/>
                </a:solidFill>
                <a:latin typeface="Nunito"/>
                <a:ea typeface="Nunito"/>
                <a:cs typeface="Nunito"/>
                <a:sym typeface="Nunito"/>
              </a:rPr>
              <a:t>&gt; 1600</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b="1" lang="en-US">
                <a:solidFill>
                  <a:schemeClr val="lt1"/>
                </a:solidFill>
                <a:latin typeface="Nunito"/>
                <a:ea typeface="Nunito"/>
                <a:cs typeface="Nunito"/>
                <a:sym typeface="Nunito"/>
              </a:rPr>
              <a:t>Types of Tests:</a:t>
            </a:r>
            <a:endParaRPr b="1">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Validity Testing</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Range Testing</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Consistency Testing</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Expected Failure Testing</a:t>
            </a:r>
            <a:endParaRPr>
              <a:solidFill>
                <a:schemeClr val="lt1"/>
              </a:solidFill>
              <a:latin typeface="Nunito"/>
              <a:ea typeface="Nunito"/>
              <a:cs typeface="Nunito"/>
              <a:sym typeface="Nunito"/>
            </a:endParaRPr>
          </a:p>
          <a:p>
            <a:pPr indent="-317500" lvl="1" marL="914400" rtl="0" algn="l">
              <a:lnSpc>
                <a:spcPct val="115000"/>
              </a:lnSpc>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Unexpected Failure Testing</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p:txBody>
      </p:sp>
      <p:sp>
        <p:nvSpPr>
          <p:cNvPr id="236" name="Google Shape;236;gd1e20c9cfc_1_55"/>
          <p:cNvSpPr/>
          <p:nvPr/>
        </p:nvSpPr>
        <p:spPr>
          <a:xfrm>
            <a:off x="235450" y="3916525"/>
            <a:ext cx="3747300" cy="2535900"/>
          </a:xfrm>
          <a:prstGeom prst="roundRect">
            <a:avLst>
              <a:gd fmla="val 3428" name="adj"/>
            </a:avLst>
          </a:prstGeom>
          <a:solidFill>
            <a:srgbClr val="F6F8F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Consistency </a:t>
            </a:r>
            <a:r>
              <a:rPr b="1" lang="en-US" sz="1800">
                <a:solidFill>
                  <a:schemeClr val="dk1"/>
                </a:solidFill>
                <a:latin typeface="Nunito"/>
                <a:ea typeface="Nunito"/>
                <a:cs typeface="Nunito"/>
                <a:sym typeface="Nunito"/>
              </a:rPr>
              <a:t>Testing</a:t>
            </a:r>
            <a:endParaRPr b="1" sz="1800">
              <a:solidFill>
                <a:schemeClr val="dk1"/>
              </a:solidFill>
              <a:latin typeface="Nunito"/>
              <a:ea typeface="Nunito"/>
              <a:cs typeface="Nunito"/>
              <a:sym typeface="Nunito"/>
            </a:endParaRPr>
          </a:p>
          <a:p>
            <a:pPr indent="0" lvl="0" marL="0" rtl="0" algn="l">
              <a:spcBef>
                <a:spcPts val="1000"/>
              </a:spcBef>
              <a:spcAft>
                <a:spcPts val="0"/>
              </a:spcAft>
              <a:buClr>
                <a:schemeClr val="dk1"/>
              </a:buClr>
              <a:buSzPts val="1100"/>
              <a:buFont typeface="Arial"/>
              <a:buNone/>
            </a:pPr>
            <a:r>
              <a:rPr lang="en-US">
                <a:solidFill>
                  <a:schemeClr val="dk1"/>
                </a:solidFill>
                <a:latin typeface="Nunito"/>
                <a:ea typeface="Nunito"/>
                <a:cs typeface="Nunito"/>
                <a:sym typeface="Nunito"/>
              </a:rPr>
              <a:t>Application should respond identically for the same inputs or data sent.</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Example:</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probabilities for each class is the same when same data is sent multiple times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that non-faces are rejected by the model as input</a:t>
            </a:r>
            <a:endParaRPr>
              <a:solidFill>
                <a:schemeClr val="dk1"/>
              </a:solidFill>
              <a:latin typeface="Nunito"/>
              <a:ea typeface="Nunito"/>
              <a:cs typeface="Nunito"/>
              <a:sym typeface="Nunito"/>
            </a:endParaRPr>
          </a:p>
        </p:txBody>
      </p:sp>
      <p:sp>
        <p:nvSpPr>
          <p:cNvPr id="237" name="Google Shape;237;gd1e20c9cfc_1_55"/>
          <p:cNvSpPr/>
          <p:nvPr/>
        </p:nvSpPr>
        <p:spPr>
          <a:xfrm>
            <a:off x="4222350" y="1118900"/>
            <a:ext cx="3747300" cy="2535900"/>
          </a:xfrm>
          <a:prstGeom prst="roundRect">
            <a:avLst>
              <a:gd fmla="val 3428" name="adj"/>
            </a:avLst>
          </a:prstGeom>
          <a:solidFill>
            <a:srgbClr val="F6F8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Validity Testing</a:t>
            </a:r>
            <a:endParaRPr b="1" sz="1800">
              <a:latin typeface="Nunito"/>
              <a:ea typeface="Nunito"/>
              <a:cs typeface="Nunito"/>
              <a:sym typeface="Nunito"/>
            </a:endParaRPr>
          </a:p>
          <a:p>
            <a:pPr indent="0" lvl="0" marL="0" rtl="0" algn="l">
              <a:spcBef>
                <a:spcPts val="1000"/>
              </a:spcBef>
              <a:spcAft>
                <a:spcPts val="0"/>
              </a:spcAft>
              <a:buNone/>
            </a:pPr>
            <a:r>
              <a:rPr lang="en-US">
                <a:latin typeface="Nunito"/>
                <a:ea typeface="Nunito"/>
                <a:cs typeface="Nunito"/>
                <a:sym typeface="Nunito"/>
              </a:rPr>
              <a:t>Test that the application works as intended on real data</a:t>
            </a:r>
            <a:endParaRPr>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Example:</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Test on real data and check that output is correct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Test that model results are added to user history</a:t>
            </a:r>
            <a:endParaRPr>
              <a:latin typeface="Nunito"/>
              <a:ea typeface="Nunito"/>
              <a:cs typeface="Nunito"/>
              <a:sym typeface="Nunito"/>
            </a:endParaRPr>
          </a:p>
        </p:txBody>
      </p:sp>
      <p:sp>
        <p:nvSpPr>
          <p:cNvPr id="238" name="Google Shape;238;gd1e20c9cfc_1_55"/>
          <p:cNvSpPr/>
          <p:nvPr/>
        </p:nvSpPr>
        <p:spPr>
          <a:xfrm>
            <a:off x="4222350" y="3916525"/>
            <a:ext cx="3747300" cy="2535900"/>
          </a:xfrm>
          <a:prstGeom prst="roundRect">
            <a:avLst>
              <a:gd fmla="val 3428" name="adj"/>
            </a:avLst>
          </a:prstGeom>
          <a:solidFill>
            <a:srgbClr val="F6F8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Expected Failure </a:t>
            </a:r>
            <a:r>
              <a:rPr b="1" lang="en-US" sz="1800">
                <a:solidFill>
                  <a:schemeClr val="dk1"/>
                </a:solidFill>
                <a:latin typeface="Nunito"/>
                <a:ea typeface="Nunito"/>
                <a:cs typeface="Nunito"/>
                <a:sym typeface="Nunito"/>
              </a:rPr>
              <a:t>Testing</a:t>
            </a:r>
            <a:endParaRPr b="1" sz="1800">
              <a:solidFill>
                <a:schemeClr val="dk1"/>
              </a:solidFill>
              <a:latin typeface="Nunito"/>
              <a:ea typeface="Nunito"/>
              <a:cs typeface="Nunito"/>
              <a:sym typeface="Nunito"/>
            </a:endParaRPr>
          </a:p>
          <a:p>
            <a:pPr indent="0" lvl="0" marL="0" rtl="0" algn="l">
              <a:spcBef>
                <a:spcPts val="1000"/>
              </a:spcBef>
              <a:spcAft>
                <a:spcPts val="0"/>
              </a:spcAft>
              <a:buNone/>
            </a:pPr>
            <a:r>
              <a:rPr lang="en-US">
                <a:solidFill>
                  <a:schemeClr val="dk1"/>
                </a:solidFill>
                <a:latin typeface="Nunito"/>
                <a:ea typeface="Nunito"/>
                <a:cs typeface="Nunito"/>
                <a:sym typeface="Nunito"/>
              </a:rPr>
              <a:t>Send invalid data where the application is anticipated to return an error.</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Example:</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that when sending a non image file format, the app returns an error</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app returns error when sending images with no face</a:t>
            </a:r>
            <a:endParaRPr>
              <a:solidFill>
                <a:schemeClr val="dk1"/>
              </a:solidFill>
              <a:latin typeface="Nunito"/>
              <a:ea typeface="Nunito"/>
              <a:cs typeface="Nunito"/>
              <a:sym typeface="Nunito"/>
            </a:endParaRPr>
          </a:p>
        </p:txBody>
      </p:sp>
      <p:sp>
        <p:nvSpPr>
          <p:cNvPr id="239" name="Google Shape;239;gd1e20c9cfc_1_55"/>
          <p:cNvSpPr/>
          <p:nvPr/>
        </p:nvSpPr>
        <p:spPr>
          <a:xfrm>
            <a:off x="8209250" y="1118900"/>
            <a:ext cx="3747300" cy="2535900"/>
          </a:xfrm>
          <a:prstGeom prst="roundRect">
            <a:avLst>
              <a:gd fmla="val 3428" name="adj"/>
            </a:avLst>
          </a:prstGeom>
          <a:solidFill>
            <a:srgbClr val="F6F8FA"/>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Range </a:t>
            </a:r>
            <a:r>
              <a:rPr b="1" lang="en-US" sz="1800">
                <a:solidFill>
                  <a:schemeClr val="dk1"/>
                </a:solidFill>
                <a:latin typeface="Nunito"/>
                <a:ea typeface="Nunito"/>
                <a:cs typeface="Nunito"/>
                <a:sym typeface="Nunito"/>
              </a:rPr>
              <a:t>Testing</a:t>
            </a:r>
            <a:endParaRPr b="1" sz="1800">
              <a:solidFill>
                <a:schemeClr val="dk1"/>
              </a:solidFill>
              <a:latin typeface="Nunito"/>
              <a:ea typeface="Nunito"/>
              <a:cs typeface="Nunito"/>
              <a:sym typeface="Nunito"/>
            </a:endParaRPr>
          </a:p>
          <a:p>
            <a:pPr indent="0" lvl="0" marL="0" rtl="0" algn="l">
              <a:spcBef>
                <a:spcPts val="1000"/>
              </a:spcBef>
              <a:spcAft>
                <a:spcPts val="0"/>
              </a:spcAft>
              <a:buClr>
                <a:schemeClr val="dk1"/>
              </a:buClr>
              <a:buSzPts val="1100"/>
              <a:buFont typeface="Arial"/>
              <a:buNone/>
            </a:pPr>
            <a:r>
              <a:rPr lang="en-US">
                <a:solidFill>
                  <a:schemeClr val="dk1"/>
                </a:solidFill>
                <a:latin typeface="Nunito"/>
                <a:ea typeface="Nunito"/>
                <a:cs typeface="Nunito"/>
                <a:sym typeface="Nunito"/>
              </a:rPr>
              <a:t>Inputs or data that are not in the range of accepted values should be rejected.</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Example:</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latin typeface="Nunito"/>
                <a:ea typeface="Nunito"/>
                <a:cs typeface="Nunito"/>
                <a:sym typeface="Nunito"/>
              </a:rPr>
              <a:t>Ensure that predictions probabilities are between 0 and 1</a:t>
            </a:r>
            <a:endParaRPr>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latin typeface="Nunito"/>
                <a:ea typeface="Nunito"/>
                <a:cs typeface="Nunito"/>
                <a:sym typeface="Nunito"/>
              </a:rPr>
              <a:t>Ensure that the date stored not before the creation of the application</a:t>
            </a:r>
            <a:endParaRPr>
              <a:latin typeface="Nunito"/>
              <a:ea typeface="Nunito"/>
              <a:cs typeface="Nunito"/>
              <a:sym typeface="Nunito"/>
            </a:endParaRPr>
          </a:p>
        </p:txBody>
      </p:sp>
      <p:sp>
        <p:nvSpPr>
          <p:cNvPr id="240" name="Google Shape;240;gd1e20c9cfc_1_55"/>
          <p:cNvSpPr/>
          <p:nvPr/>
        </p:nvSpPr>
        <p:spPr>
          <a:xfrm>
            <a:off x="8209250" y="3916525"/>
            <a:ext cx="3747300" cy="2535900"/>
          </a:xfrm>
          <a:prstGeom prst="roundRect">
            <a:avLst>
              <a:gd fmla="val 3428" name="adj"/>
            </a:avLst>
          </a:prstGeom>
          <a:solidFill>
            <a:srgbClr val="F6F8FA"/>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Unexpected </a:t>
            </a:r>
            <a:r>
              <a:rPr b="1" lang="en-US" sz="1800">
                <a:solidFill>
                  <a:schemeClr val="dk1"/>
                </a:solidFill>
                <a:latin typeface="Nunito"/>
                <a:ea typeface="Nunito"/>
                <a:cs typeface="Nunito"/>
                <a:sym typeface="Nunito"/>
              </a:rPr>
              <a:t>Testing</a:t>
            </a:r>
            <a:endParaRPr b="1" sz="1800">
              <a:solidFill>
                <a:schemeClr val="dk1"/>
              </a:solidFill>
              <a:latin typeface="Nunito"/>
              <a:ea typeface="Nunito"/>
              <a:cs typeface="Nunito"/>
              <a:sym typeface="Nunito"/>
            </a:endParaRPr>
          </a:p>
          <a:p>
            <a:pPr indent="0" lvl="0" marL="0" rtl="0" algn="l">
              <a:spcBef>
                <a:spcPts val="1000"/>
              </a:spcBef>
              <a:spcAft>
                <a:spcPts val="0"/>
              </a:spcAft>
              <a:buClr>
                <a:schemeClr val="dk1"/>
              </a:buClr>
              <a:buSzPts val="1100"/>
              <a:buFont typeface="Arial"/>
              <a:buNone/>
            </a:pPr>
            <a:r>
              <a:rPr lang="en-US">
                <a:solidFill>
                  <a:schemeClr val="dk1"/>
                </a:solidFill>
                <a:latin typeface="Nunito"/>
                <a:ea typeface="Nunito"/>
                <a:cs typeface="Nunito"/>
                <a:sym typeface="Nunito"/>
              </a:rPr>
              <a:t>Application ability to handle unexpected behaviour (e.g. corrupted data, broken disk)</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Example:</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app returns appropriate error on accessing non-existent or unauthorized endpoints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Ensure app returns appropriate error on receiving corrupted data</a:t>
            </a:r>
            <a:endParaRPr>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8FA"/>
        </a:solidFill>
      </p:bgPr>
    </p:bg>
    <p:spTree>
      <p:nvGrpSpPr>
        <p:cNvPr id="244" name="Shape 244"/>
        <p:cNvGrpSpPr/>
        <p:nvPr/>
      </p:nvGrpSpPr>
      <p:grpSpPr>
        <a:xfrm>
          <a:off x="0" y="0"/>
          <a:ext cx="0" cy="0"/>
          <a:chOff x="0" y="0"/>
          <a:chExt cx="0" cy="0"/>
        </a:xfrm>
      </p:grpSpPr>
      <p:sp>
        <p:nvSpPr>
          <p:cNvPr id="245" name="Google Shape;245;g105e8d6bc38_0_249"/>
          <p:cNvSpPr txBox="1"/>
          <p:nvPr/>
        </p:nvSpPr>
        <p:spPr>
          <a:xfrm>
            <a:off x="888150" y="957650"/>
            <a:ext cx="4448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563BFF"/>
                </a:solidFill>
                <a:latin typeface="Nunito"/>
                <a:ea typeface="Nunito"/>
                <a:cs typeface="Nunito"/>
                <a:sym typeface="Nunito"/>
              </a:rPr>
              <a:t>DOAA CA</a:t>
            </a:r>
            <a:r>
              <a:rPr b="1" lang="en-US" sz="3000">
                <a:solidFill>
                  <a:srgbClr val="563BFF"/>
                </a:solidFill>
                <a:latin typeface="Nunito"/>
                <a:ea typeface="Nunito"/>
                <a:cs typeface="Nunito"/>
                <a:sym typeface="Nunito"/>
              </a:rPr>
              <a:t>2</a:t>
            </a:r>
            <a:endParaRPr b="1" i="0" sz="3000" u="none" cap="none" strike="noStrike">
              <a:solidFill>
                <a:srgbClr val="563BFF"/>
              </a:solidFill>
              <a:latin typeface="Nunito"/>
              <a:ea typeface="Nunito"/>
              <a:cs typeface="Nunito"/>
              <a:sym typeface="Nunito"/>
            </a:endParaRPr>
          </a:p>
        </p:txBody>
      </p:sp>
      <p:sp>
        <p:nvSpPr>
          <p:cNvPr id="246" name="Google Shape;246;g105e8d6bc38_0_249"/>
          <p:cNvSpPr txBox="1"/>
          <p:nvPr/>
        </p:nvSpPr>
        <p:spPr>
          <a:xfrm>
            <a:off x="888150" y="4415500"/>
            <a:ext cx="444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563BFF"/>
                </a:solidFill>
                <a:latin typeface="Nunito"/>
                <a:ea typeface="Nunito"/>
                <a:cs typeface="Nunito"/>
                <a:sym typeface="Nunito"/>
              </a:rPr>
              <a:t>Project Name:</a:t>
            </a:r>
            <a:r>
              <a:rPr i="0" lang="en-US" sz="1800" u="none" cap="none" strike="noStrike">
                <a:solidFill>
                  <a:srgbClr val="563BFF"/>
                </a:solidFill>
                <a:latin typeface="Nunito"/>
                <a:ea typeface="Nunito"/>
                <a:cs typeface="Nunito"/>
                <a:sym typeface="Nunito"/>
              </a:rPr>
              <a:t> </a:t>
            </a:r>
            <a:r>
              <a:rPr lang="en-US" sz="1800">
                <a:solidFill>
                  <a:srgbClr val="563BFF"/>
                </a:solidFill>
                <a:latin typeface="Nunito"/>
                <a:ea typeface="Nunito"/>
                <a:cs typeface="Nunito"/>
                <a:sym typeface="Nunito"/>
              </a:rPr>
              <a:t>Emotive</a:t>
            </a:r>
            <a:endParaRPr i="0" sz="1800" u="none" cap="none" strike="noStrike">
              <a:solidFill>
                <a:srgbClr val="563BFF"/>
              </a:solidFill>
              <a:latin typeface="Nunito"/>
              <a:ea typeface="Nunito"/>
              <a:cs typeface="Nunito"/>
              <a:sym typeface="Nunito"/>
            </a:endParaRPr>
          </a:p>
        </p:txBody>
      </p:sp>
      <p:sp>
        <p:nvSpPr>
          <p:cNvPr id="247" name="Google Shape;247;g105e8d6bc38_0_249"/>
          <p:cNvSpPr txBox="1"/>
          <p:nvPr/>
        </p:nvSpPr>
        <p:spPr>
          <a:xfrm>
            <a:off x="888150" y="1604150"/>
            <a:ext cx="71226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563BFF"/>
                </a:solidFill>
                <a:latin typeface="Nunito"/>
                <a:ea typeface="Nunito"/>
                <a:cs typeface="Nunito"/>
                <a:sym typeface="Nunito"/>
              </a:rPr>
              <a:t>Thank You</a:t>
            </a:r>
            <a:endParaRPr b="1" i="0" sz="9600" u="none" cap="none" strike="noStrike">
              <a:solidFill>
                <a:srgbClr val="563BF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05e8d6bc38_0_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Agenda</a:t>
            </a:r>
            <a:endParaRPr/>
          </a:p>
        </p:txBody>
      </p:sp>
      <p:sp>
        <p:nvSpPr>
          <p:cNvPr id="93" name="Google Shape;93;g105e8d6bc38_0_17"/>
          <p:cNvSpPr txBox="1"/>
          <p:nvPr>
            <p:ph idx="1" type="body"/>
          </p:nvPr>
        </p:nvSpPr>
        <p:spPr>
          <a:xfrm>
            <a:off x="838200" y="16732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308609" lvl="0" marL="457200" rtl="0" algn="l">
              <a:lnSpc>
                <a:spcPct val="150000"/>
              </a:lnSpc>
              <a:spcBef>
                <a:spcPts val="1000"/>
              </a:spcBef>
              <a:spcAft>
                <a:spcPts val="0"/>
              </a:spcAft>
              <a:buSzPct val="64285"/>
              <a:buChar char="●"/>
            </a:pPr>
            <a:r>
              <a:rPr b="1" lang="en-US"/>
              <a:t>Introduction</a:t>
            </a:r>
            <a:endParaRPr b="1"/>
          </a:p>
          <a:p>
            <a:pPr indent="-308609" lvl="0" marL="457200" rtl="0" algn="l">
              <a:lnSpc>
                <a:spcPct val="150000"/>
              </a:lnSpc>
              <a:spcBef>
                <a:spcPts val="0"/>
              </a:spcBef>
              <a:spcAft>
                <a:spcPts val="0"/>
              </a:spcAft>
              <a:buSzPct val="64285"/>
              <a:buChar char="●"/>
            </a:pPr>
            <a:r>
              <a:rPr b="1" lang="en-US"/>
              <a:t>System Architecture &amp; Libraries</a:t>
            </a:r>
            <a:endParaRPr b="1"/>
          </a:p>
          <a:p>
            <a:pPr indent="-308609" lvl="0" marL="457200" rtl="0" algn="l">
              <a:lnSpc>
                <a:spcPct val="150000"/>
              </a:lnSpc>
              <a:spcBef>
                <a:spcPts val="0"/>
              </a:spcBef>
              <a:spcAft>
                <a:spcPts val="0"/>
              </a:spcAft>
              <a:buSzPct val="64285"/>
              <a:buChar char="●"/>
            </a:pPr>
            <a:r>
              <a:rPr b="1" lang="en-US"/>
              <a:t>Pages &amp; Features</a:t>
            </a:r>
            <a:endParaRPr b="1"/>
          </a:p>
          <a:p>
            <a:pPr indent="-308610" lvl="1" marL="914400" rtl="0" algn="l">
              <a:lnSpc>
                <a:spcPct val="150000"/>
              </a:lnSpc>
              <a:spcBef>
                <a:spcPts val="0"/>
              </a:spcBef>
              <a:spcAft>
                <a:spcPts val="0"/>
              </a:spcAft>
              <a:buSzPct val="75000"/>
              <a:buChar char="○"/>
            </a:pPr>
            <a:r>
              <a:rPr lang="en-US"/>
              <a:t>Login/Register</a:t>
            </a:r>
            <a:endParaRPr/>
          </a:p>
          <a:p>
            <a:pPr indent="-308610" lvl="1" marL="914400" rtl="0" algn="l">
              <a:lnSpc>
                <a:spcPct val="150000"/>
              </a:lnSpc>
              <a:spcBef>
                <a:spcPts val="0"/>
              </a:spcBef>
              <a:spcAft>
                <a:spcPts val="0"/>
              </a:spcAft>
              <a:buSzPct val="75000"/>
              <a:buChar char="○"/>
            </a:pPr>
            <a:r>
              <a:rPr lang="en-US"/>
              <a:t>Home</a:t>
            </a:r>
            <a:endParaRPr/>
          </a:p>
          <a:p>
            <a:pPr indent="-308610" lvl="1" marL="914400" rtl="0" algn="l">
              <a:lnSpc>
                <a:spcPct val="150000"/>
              </a:lnSpc>
              <a:spcBef>
                <a:spcPts val="0"/>
              </a:spcBef>
              <a:spcAft>
                <a:spcPts val="0"/>
              </a:spcAft>
              <a:buSzPct val="75000"/>
              <a:buChar char="○"/>
            </a:pPr>
            <a:r>
              <a:rPr lang="en-US"/>
              <a:t>Predict</a:t>
            </a:r>
            <a:endParaRPr/>
          </a:p>
          <a:p>
            <a:pPr indent="-308610" lvl="1" marL="914400" rtl="0" algn="l">
              <a:lnSpc>
                <a:spcPct val="150000"/>
              </a:lnSpc>
              <a:spcBef>
                <a:spcPts val="0"/>
              </a:spcBef>
              <a:spcAft>
                <a:spcPts val="0"/>
              </a:spcAft>
              <a:buSzPct val="75000"/>
              <a:buChar char="○"/>
            </a:pPr>
            <a:r>
              <a:rPr lang="en-US"/>
              <a:t>Result</a:t>
            </a:r>
            <a:endParaRPr/>
          </a:p>
          <a:p>
            <a:pPr indent="-308610" lvl="1" marL="914400" rtl="0" algn="l">
              <a:lnSpc>
                <a:spcPct val="150000"/>
              </a:lnSpc>
              <a:spcBef>
                <a:spcPts val="0"/>
              </a:spcBef>
              <a:spcAft>
                <a:spcPts val="0"/>
              </a:spcAft>
              <a:buSzPct val="75000"/>
              <a:buChar char="○"/>
            </a:pPr>
            <a:r>
              <a:rPr lang="en-US"/>
              <a:t>History</a:t>
            </a:r>
            <a:endParaRPr/>
          </a:p>
          <a:p>
            <a:pPr indent="-308610" lvl="1" marL="914400" rtl="0" algn="l">
              <a:lnSpc>
                <a:spcPct val="150000"/>
              </a:lnSpc>
              <a:spcBef>
                <a:spcPts val="0"/>
              </a:spcBef>
              <a:spcAft>
                <a:spcPts val="0"/>
              </a:spcAft>
              <a:buSzPct val="75000"/>
              <a:buChar char="○"/>
            </a:pPr>
            <a:r>
              <a:rPr lang="en-US"/>
              <a:t>Dashboard</a:t>
            </a:r>
            <a:endParaRPr/>
          </a:p>
          <a:p>
            <a:pPr indent="-308610" lvl="0" marL="457200" rtl="0" algn="l">
              <a:lnSpc>
                <a:spcPct val="150000"/>
              </a:lnSpc>
              <a:spcBef>
                <a:spcPts val="0"/>
              </a:spcBef>
              <a:spcAft>
                <a:spcPts val="0"/>
              </a:spcAft>
              <a:buSzPct val="64285"/>
              <a:buChar char="●"/>
            </a:pPr>
            <a:r>
              <a:rPr b="1" lang="en-US"/>
              <a:t>APIs</a:t>
            </a:r>
            <a:endParaRPr b="1"/>
          </a:p>
          <a:p>
            <a:pPr indent="-308610" lvl="0" marL="457200" rtl="0" algn="l">
              <a:lnSpc>
                <a:spcPct val="150000"/>
              </a:lnSpc>
              <a:spcBef>
                <a:spcPts val="0"/>
              </a:spcBef>
              <a:spcAft>
                <a:spcPts val="0"/>
              </a:spcAft>
              <a:buSzPct val="64285"/>
              <a:buChar char="●"/>
            </a:pPr>
            <a:r>
              <a:rPr b="1" lang="en-US"/>
              <a:t>Model</a:t>
            </a:r>
            <a:endParaRPr b="1"/>
          </a:p>
          <a:p>
            <a:pPr indent="-308610" lvl="0" marL="457200" rtl="0" algn="l">
              <a:lnSpc>
                <a:spcPct val="150000"/>
              </a:lnSpc>
              <a:spcBef>
                <a:spcPts val="0"/>
              </a:spcBef>
              <a:spcAft>
                <a:spcPts val="0"/>
              </a:spcAft>
              <a:buSzPct val="64285"/>
              <a:buChar char="●"/>
            </a:pPr>
            <a:r>
              <a:rPr b="1" lang="en-US"/>
              <a:t>Testing</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05e8d6bc38_0_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Introduction</a:t>
            </a:r>
            <a:endParaRPr/>
          </a:p>
        </p:txBody>
      </p:sp>
      <p:sp>
        <p:nvSpPr>
          <p:cNvPr id="99" name="Google Shape;99;g105e8d6bc38_0_6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b="1" lang="en-US"/>
              <a:t>Purpose of Project</a:t>
            </a:r>
            <a:endParaRPr/>
          </a:p>
          <a:p>
            <a:pPr indent="-342900" lvl="1" marL="914400" rtl="0" algn="l">
              <a:lnSpc>
                <a:spcPct val="150000"/>
              </a:lnSpc>
              <a:spcBef>
                <a:spcPts val="0"/>
              </a:spcBef>
              <a:spcAft>
                <a:spcPts val="0"/>
              </a:spcAft>
              <a:buSzPts val="1800"/>
              <a:buChar char="○"/>
            </a:pPr>
            <a:r>
              <a:rPr lang="en-US"/>
              <a:t>To create a Flask Web Application that uses a Deep Learning model to classify images fed from a Web Camera</a:t>
            </a:r>
            <a:endParaRPr/>
          </a:p>
          <a:p>
            <a:pPr indent="-342900" lvl="1" marL="914400" rtl="0" algn="l">
              <a:lnSpc>
                <a:spcPct val="150000"/>
              </a:lnSpc>
              <a:spcBef>
                <a:spcPts val="0"/>
              </a:spcBef>
              <a:spcAft>
                <a:spcPts val="0"/>
              </a:spcAft>
              <a:buSzPts val="1800"/>
              <a:buChar char="○"/>
            </a:pPr>
            <a:r>
              <a:rPr lang="en-US"/>
              <a:t>To store the images </a:t>
            </a:r>
            <a:r>
              <a:rPr lang="en-US"/>
              <a:t>and predictions based on user</a:t>
            </a:r>
            <a:endParaRPr/>
          </a:p>
          <a:p>
            <a:pPr indent="-342900" lvl="0" marL="457200" rtl="0" algn="l">
              <a:lnSpc>
                <a:spcPct val="150000"/>
              </a:lnSpc>
              <a:spcBef>
                <a:spcPts val="0"/>
              </a:spcBef>
              <a:spcAft>
                <a:spcPts val="0"/>
              </a:spcAft>
              <a:buSzPts val="1800"/>
              <a:buChar char="●"/>
            </a:pPr>
            <a:r>
              <a:rPr b="1" lang="en-US"/>
              <a:t>Scope of Project</a:t>
            </a:r>
            <a:endParaRPr b="1"/>
          </a:p>
          <a:p>
            <a:pPr indent="-342900" lvl="1" marL="914400" rtl="0" algn="l">
              <a:lnSpc>
                <a:spcPct val="150000"/>
              </a:lnSpc>
              <a:spcBef>
                <a:spcPts val="0"/>
              </a:spcBef>
              <a:spcAft>
                <a:spcPts val="0"/>
              </a:spcAft>
              <a:buSzPts val="1800"/>
              <a:buChar char="○"/>
            </a:pPr>
            <a:r>
              <a:rPr lang="en-US"/>
              <a:t>Face emotion detection using a Camera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05e8d6bc38_0_0"/>
          <p:cNvSpPr txBox="1"/>
          <p:nvPr>
            <p:ph type="title"/>
          </p:nvPr>
        </p:nvSpPr>
        <p:spPr>
          <a:xfrm>
            <a:off x="938700" y="156425"/>
            <a:ext cx="10314600" cy="913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Architecture &amp; Libraries</a:t>
            </a:r>
            <a:endParaRPr/>
          </a:p>
        </p:txBody>
      </p:sp>
      <p:sp>
        <p:nvSpPr>
          <p:cNvPr id="105" name="Google Shape;105;g105e8d6bc38_0_0"/>
          <p:cNvSpPr/>
          <p:nvPr/>
        </p:nvSpPr>
        <p:spPr>
          <a:xfrm>
            <a:off x="1811075" y="1446638"/>
            <a:ext cx="1158600" cy="1266600"/>
          </a:xfrm>
          <a:prstGeom prst="can">
            <a:avLst>
              <a:gd fmla="val 25000" name="adj"/>
            </a:avLst>
          </a:prstGeom>
          <a:solidFill>
            <a:srgbClr val="655C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S</a:t>
            </a:r>
            <a:r>
              <a:rPr lang="en-US">
                <a:solidFill>
                  <a:srgbClr val="FFFFFF"/>
                </a:solidFill>
                <a:latin typeface="Nunito"/>
                <a:ea typeface="Nunito"/>
                <a:cs typeface="Nunito"/>
                <a:sym typeface="Nunito"/>
              </a:rPr>
              <a:t>Q</a:t>
            </a:r>
            <a:r>
              <a:rPr i="0" lang="en-US" sz="1400" u="none" cap="none" strike="noStrike">
                <a:solidFill>
                  <a:srgbClr val="FFFFFF"/>
                </a:solidFill>
                <a:latin typeface="Nunito"/>
                <a:ea typeface="Nunito"/>
                <a:cs typeface="Nunito"/>
                <a:sym typeface="Nunito"/>
              </a:rPr>
              <a:t>Lite/ </a:t>
            </a:r>
            <a:endParaRPr i="0" sz="1400" u="none" cap="none" strike="noStrike">
              <a:solidFill>
                <a:srgbClr val="FFFFFF"/>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Postgres (Heroku)</a:t>
            </a:r>
            <a:endParaRPr>
              <a:solidFill>
                <a:srgbClr val="FFFFFF"/>
              </a:solidFill>
              <a:latin typeface="Nunito"/>
              <a:ea typeface="Nunito"/>
              <a:cs typeface="Nunito"/>
              <a:sym typeface="Nunito"/>
            </a:endParaRPr>
          </a:p>
        </p:txBody>
      </p:sp>
      <p:sp>
        <p:nvSpPr>
          <p:cNvPr id="106" name="Google Shape;106;g105e8d6bc38_0_0"/>
          <p:cNvSpPr/>
          <p:nvPr/>
        </p:nvSpPr>
        <p:spPr>
          <a:xfrm>
            <a:off x="8707825" y="1625425"/>
            <a:ext cx="2422800" cy="4390500"/>
          </a:xfrm>
          <a:prstGeom prst="roundRect">
            <a:avLst>
              <a:gd fmla="val 3189" name="adj"/>
            </a:avLst>
          </a:prstGeom>
          <a:solidFill>
            <a:srgbClr val="655C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05e8d6bc38_0_0"/>
          <p:cNvSpPr/>
          <p:nvPr/>
        </p:nvSpPr>
        <p:spPr>
          <a:xfrm>
            <a:off x="4122825" y="2275863"/>
            <a:ext cx="3259200" cy="1737600"/>
          </a:xfrm>
          <a:prstGeom prst="roundRect">
            <a:avLst>
              <a:gd fmla="val 6077" name="adj"/>
            </a:avLst>
          </a:prstGeom>
          <a:solidFill>
            <a:srgbClr val="655CFF"/>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PyTest, SQLAlchemy</a:t>
            </a:r>
            <a:endParaRPr i="0" sz="1400" u="none" cap="none" strike="noStrike">
              <a:solidFill>
                <a:srgbClr val="FFFFFF"/>
              </a:solidFill>
              <a:latin typeface="Nunito"/>
              <a:ea typeface="Nunito"/>
              <a:cs typeface="Nunito"/>
              <a:sym typeface="Nunito"/>
            </a:endParaRPr>
          </a:p>
          <a:p>
            <a:pPr indent="0" lvl="0" marL="0" marR="0" rtl="0" algn="ctr">
              <a:lnSpc>
                <a:spcPct val="15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Flask-Login, Flask-WTF,</a:t>
            </a:r>
            <a:endParaRPr i="0" sz="1400" u="none" cap="none" strike="noStrike">
              <a:solidFill>
                <a:srgbClr val="FFFFFF"/>
              </a:solidFill>
              <a:latin typeface="Nunito"/>
              <a:ea typeface="Nunito"/>
              <a:cs typeface="Nunito"/>
              <a:sym typeface="Nunito"/>
            </a:endParaRPr>
          </a:p>
          <a:p>
            <a:pPr indent="0" lvl="0" marL="0" marR="0" rtl="0" algn="ctr">
              <a:lnSpc>
                <a:spcPct val="15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WTForms, Werkzeug</a:t>
            </a:r>
            <a:endParaRPr i="0" sz="1400" u="none" cap="none" strike="noStrike">
              <a:solidFill>
                <a:srgbClr val="FFFFFF"/>
              </a:solidFill>
              <a:latin typeface="Nunito"/>
              <a:ea typeface="Nunito"/>
              <a:cs typeface="Nunito"/>
              <a:sym typeface="Nunito"/>
            </a:endParaRPr>
          </a:p>
          <a:p>
            <a:pPr indent="0" lvl="0" marL="0" marR="0" rtl="0" algn="ctr">
              <a:lnSpc>
                <a:spcPct val="15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(Heroku)</a:t>
            </a:r>
            <a:endParaRPr>
              <a:solidFill>
                <a:srgbClr val="FFFFFF"/>
              </a:solidFill>
              <a:latin typeface="Nunito"/>
              <a:ea typeface="Nunito"/>
              <a:cs typeface="Nunito"/>
              <a:sym typeface="Nunito"/>
            </a:endParaRPr>
          </a:p>
        </p:txBody>
      </p:sp>
      <p:sp>
        <p:nvSpPr>
          <p:cNvPr id="108" name="Google Shape;108;g105e8d6bc38_0_0"/>
          <p:cNvSpPr/>
          <p:nvPr/>
        </p:nvSpPr>
        <p:spPr>
          <a:xfrm>
            <a:off x="876725" y="4826163"/>
            <a:ext cx="3027300" cy="1567800"/>
          </a:xfrm>
          <a:prstGeom prst="roundRect">
            <a:avLst>
              <a:gd fmla="val 7388" name="adj"/>
            </a:avLst>
          </a:prstGeom>
          <a:solidFill>
            <a:srgbClr val="655CFF"/>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TensorFlow, </a:t>
            </a:r>
            <a:r>
              <a:rPr i="0" lang="en-US" sz="1400" u="none" cap="none" strike="noStrike">
                <a:solidFill>
                  <a:srgbClr val="FFFFFF"/>
                </a:solidFill>
                <a:latin typeface="Nunito"/>
                <a:ea typeface="Nunito"/>
                <a:cs typeface="Nunito"/>
                <a:sym typeface="Nunito"/>
              </a:rPr>
              <a:t>NumPy</a:t>
            </a:r>
            <a:endParaRPr i="0" sz="1400" u="none" cap="none" strike="noStrike">
              <a:solidFill>
                <a:srgbClr val="FFFFFF"/>
              </a:solidFill>
              <a:latin typeface="Nunito"/>
              <a:ea typeface="Nunito"/>
              <a:cs typeface="Nunito"/>
              <a:sym typeface="Nunito"/>
            </a:endParaRPr>
          </a:p>
          <a:p>
            <a:pPr indent="0" lvl="0" marL="0" marR="0" rtl="0" algn="ctr">
              <a:lnSpc>
                <a:spcPct val="15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(TensorFlow Serving)</a:t>
            </a:r>
            <a:endParaRPr>
              <a:solidFill>
                <a:srgbClr val="FFFFFF"/>
              </a:solidFill>
              <a:latin typeface="Nunito"/>
              <a:ea typeface="Nunito"/>
              <a:cs typeface="Nunito"/>
              <a:sym typeface="Nunito"/>
            </a:endParaRPr>
          </a:p>
        </p:txBody>
      </p:sp>
      <p:sp>
        <p:nvSpPr>
          <p:cNvPr id="109" name="Google Shape;109;g105e8d6bc38_0_0"/>
          <p:cNvSpPr txBox="1"/>
          <p:nvPr/>
        </p:nvSpPr>
        <p:spPr>
          <a:xfrm>
            <a:off x="1219025" y="4381850"/>
            <a:ext cx="234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AI Model &amp; Statistics</a:t>
            </a:r>
            <a:endParaRPr b="1" i="0" sz="1400" u="none" cap="none" strike="noStrike">
              <a:solidFill>
                <a:srgbClr val="000000"/>
              </a:solidFill>
              <a:latin typeface="Nunito"/>
              <a:ea typeface="Nunito"/>
              <a:cs typeface="Nunito"/>
              <a:sym typeface="Nunito"/>
            </a:endParaRPr>
          </a:p>
        </p:txBody>
      </p:sp>
      <p:sp>
        <p:nvSpPr>
          <p:cNvPr id="110" name="Google Shape;110;g105e8d6bc38_0_0"/>
          <p:cNvSpPr txBox="1"/>
          <p:nvPr/>
        </p:nvSpPr>
        <p:spPr>
          <a:xfrm>
            <a:off x="1838225" y="1046438"/>
            <a:ext cx="1104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Database</a:t>
            </a:r>
            <a:endParaRPr b="1" i="0" sz="1400" u="none" cap="none" strike="noStrike">
              <a:solidFill>
                <a:srgbClr val="000000"/>
              </a:solidFill>
              <a:latin typeface="Nunito"/>
              <a:ea typeface="Nunito"/>
              <a:cs typeface="Nunito"/>
              <a:sym typeface="Nunito"/>
            </a:endParaRPr>
          </a:p>
        </p:txBody>
      </p:sp>
      <p:sp>
        <p:nvSpPr>
          <p:cNvPr id="111" name="Google Shape;111;g105e8d6bc38_0_0"/>
          <p:cNvSpPr txBox="1"/>
          <p:nvPr/>
        </p:nvSpPr>
        <p:spPr>
          <a:xfrm>
            <a:off x="4891275" y="1875663"/>
            <a:ext cx="172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Flask</a:t>
            </a:r>
            <a:endParaRPr b="1" i="0" sz="1400" u="none" cap="none" strike="noStrike">
              <a:solidFill>
                <a:srgbClr val="000000"/>
              </a:solidFill>
              <a:latin typeface="Nunito"/>
              <a:ea typeface="Nunito"/>
              <a:cs typeface="Nunito"/>
              <a:sym typeface="Nunito"/>
            </a:endParaRPr>
          </a:p>
        </p:txBody>
      </p:sp>
      <p:sp>
        <p:nvSpPr>
          <p:cNvPr id="112" name="Google Shape;112;g105e8d6bc38_0_0"/>
          <p:cNvSpPr txBox="1"/>
          <p:nvPr/>
        </p:nvSpPr>
        <p:spPr>
          <a:xfrm>
            <a:off x="9367025" y="1257076"/>
            <a:ext cx="1104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Front End</a:t>
            </a:r>
            <a:endParaRPr b="1" i="0" sz="1400" u="none" cap="none" strike="noStrike">
              <a:solidFill>
                <a:srgbClr val="000000"/>
              </a:solidFill>
              <a:latin typeface="Nunito"/>
              <a:ea typeface="Nunito"/>
              <a:cs typeface="Nunito"/>
              <a:sym typeface="Nunito"/>
            </a:endParaRPr>
          </a:p>
        </p:txBody>
      </p:sp>
      <p:sp>
        <p:nvSpPr>
          <p:cNvPr id="113" name="Google Shape;113;g105e8d6bc38_0_0"/>
          <p:cNvSpPr/>
          <p:nvPr/>
        </p:nvSpPr>
        <p:spPr>
          <a:xfrm>
            <a:off x="8803013" y="176855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en-US">
                <a:solidFill>
                  <a:schemeClr val="lt1"/>
                </a:solidFill>
                <a:latin typeface="Nunito"/>
                <a:ea typeface="Nunito"/>
                <a:cs typeface="Nunito"/>
                <a:sym typeface="Nunito"/>
              </a:rPr>
              <a:t>Login / Register</a:t>
            </a:r>
            <a:endParaRPr>
              <a:solidFill>
                <a:srgbClr val="FFFFFF"/>
              </a:solidFill>
              <a:latin typeface="Nunito"/>
              <a:ea typeface="Nunito"/>
              <a:cs typeface="Nunito"/>
              <a:sym typeface="Nunito"/>
            </a:endParaRPr>
          </a:p>
        </p:txBody>
      </p:sp>
      <p:sp>
        <p:nvSpPr>
          <p:cNvPr id="114" name="Google Shape;114;g105e8d6bc38_0_0"/>
          <p:cNvSpPr/>
          <p:nvPr/>
        </p:nvSpPr>
        <p:spPr>
          <a:xfrm>
            <a:off x="8803013" y="234137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Home</a:t>
            </a:r>
            <a:endParaRPr i="0" sz="1400" u="none" cap="none" strike="noStrike">
              <a:solidFill>
                <a:srgbClr val="FFFFFF"/>
              </a:solidFill>
              <a:latin typeface="Nunito"/>
              <a:ea typeface="Nunito"/>
              <a:cs typeface="Nunito"/>
              <a:sym typeface="Nunito"/>
            </a:endParaRPr>
          </a:p>
        </p:txBody>
      </p:sp>
      <p:sp>
        <p:nvSpPr>
          <p:cNvPr id="115" name="Google Shape;115;g105e8d6bc38_0_0"/>
          <p:cNvSpPr/>
          <p:nvPr/>
        </p:nvSpPr>
        <p:spPr>
          <a:xfrm>
            <a:off x="8803013" y="291419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Predict</a:t>
            </a:r>
            <a:endParaRPr i="0" sz="1400" u="none" cap="none" strike="noStrike">
              <a:solidFill>
                <a:srgbClr val="FFFFFF"/>
              </a:solidFill>
              <a:latin typeface="Nunito"/>
              <a:ea typeface="Nunito"/>
              <a:cs typeface="Nunito"/>
              <a:sym typeface="Nunito"/>
            </a:endParaRPr>
          </a:p>
        </p:txBody>
      </p:sp>
      <p:sp>
        <p:nvSpPr>
          <p:cNvPr id="116" name="Google Shape;116;g105e8d6bc38_0_0"/>
          <p:cNvSpPr/>
          <p:nvPr/>
        </p:nvSpPr>
        <p:spPr>
          <a:xfrm>
            <a:off x="8803013" y="348701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Result</a:t>
            </a:r>
            <a:endParaRPr i="0" sz="1400" u="none" cap="none" strike="noStrike">
              <a:solidFill>
                <a:srgbClr val="FFFFFF"/>
              </a:solidFill>
              <a:latin typeface="Nunito"/>
              <a:ea typeface="Nunito"/>
              <a:cs typeface="Nunito"/>
              <a:sym typeface="Nunito"/>
            </a:endParaRPr>
          </a:p>
        </p:txBody>
      </p:sp>
      <p:sp>
        <p:nvSpPr>
          <p:cNvPr id="117" name="Google Shape;117;g105e8d6bc38_0_0"/>
          <p:cNvSpPr/>
          <p:nvPr/>
        </p:nvSpPr>
        <p:spPr>
          <a:xfrm>
            <a:off x="8803013" y="405983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History</a:t>
            </a:r>
            <a:endParaRPr i="0" sz="1400" u="none" cap="none" strike="noStrike">
              <a:solidFill>
                <a:srgbClr val="FFFFFF"/>
              </a:solidFill>
              <a:latin typeface="Nunito"/>
              <a:ea typeface="Nunito"/>
              <a:cs typeface="Nunito"/>
              <a:sym typeface="Nunito"/>
            </a:endParaRPr>
          </a:p>
        </p:txBody>
      </p:sp>
      <p:sp>
        <p:nvSpPr>
          <p:cNvPr id="118" name="Google Shape;118;g105e8d6bc38_0_0"/>
          <p:cNvSpPr/>
          <p:nvPr/>
        </p:nvSpPr>
        <p:spPr>
          <a:xfrm>
            <a:off x="8803013" y="4632650"/>
            <a:ext cx="2232300" cy="462300"/>
          </a:xfrm>
          <a:prstGeom prst="roundRect">
            <a:avLst>
              <a:gd fmla="val 6077" name="adj"/>
            </a:avLst>
          </a:prstGeom>
          <a:solidFill>
            <a:srgbClr val="7971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Dashboard</a:t>
            </a:r>
            <a:endParaRPr i="0" sz="1400" u="none" cap="none" strike="noStrike">
              <a:solidFill>
                <a:srgbClr val="FFFFFF"/>
              </a:solidFill>
              <a:latin typeface="Nunito"/>
              <a:ea typeface="Nunito"/>
              <a:cs typeface="Nunito"/>
              <a:sym typeface="Nunito"/>
            </a:endParaRPr>
          </a:p>
        </p:txBody>
      </p:sp>
      <p:sp>
        <p:nvSpPr>
          <p:cNvPr id="119" name="Google Shape;119;g105e8d6bc38_0_0"/>
          <p:cNvSpPr/>
          <p:nvPr/>
        </p:nvSpPr>
        <p:spPr>
          <a:xfrm>
            <a:off x="8803013" y="5205475"/>
            <a:ext cx="2232300" cy="671400"/>
          </a:xfrm>
          <a:prstGeom prst="roundRect">
            <a:avLst>
              <a:gd fmla="val 6077" name="adj"/>
            </a:avLst>
          </a:prstGeom>
          <a:solidFill>
            <a:srgbClr val="655C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400" u="none" cap="none" strike="noStrike">
                <a:solidFill>
                  <a:srgbClr val="FFFFFF"/>
                </a:solidFill>
                <a:latin typeface="Nunito"/>
                <a:ea typeface="Nunito"/>
                <a:cs typeface="Nunito"/>
                <a:sym typeface="Nunito"/>
              </a:rPr>
              <a:t>HTML, JS, CSS, Bootstrap 5, Jinja, Plotly</a:t>
            </a:r>
            <a:endParaRPr i="0" sz="1400" u="none" cap="none" strike="noStrike">
              <a:solidFill>
                <a:srgbClr val="FFFFFF"/>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400"/>
              <a:buFont typeface="Arial"/>
              <a:buNone/>
            </a:pPr>
            <a:r>
              <a:rPr lang="en-US">
                <a:solidFill>
                  <a:srgbClr val="FFFFFF"/>
                </a:solidFill>
                <a:latin typeface="Nunito"/>
                <a:ea typeface="Nunito"/>
                <a:cs typeface="Nunito"/>
                <a:sym typeface="Nunito"/>
              </a:rPr>
              <a:t>(Heroku)</a:t>
            </a:r>
            <a:endParaRPr>
              <a:solidFill>
                <a:srgbClr val="FFFFFF"/>
              </a:solidFill>
              <a:latin typeface="Nunito"/>
              <a:ea typeface="Nunito"/>
              <a:cs typeface="Nunito"/>
              <a:sym typeface="Nunito"/>
            </a:endParaRPr>
          </a:p>
        </p:txBody>
      </p:sp>
      <p:cxnSp>
        <p:nvCxnSpPr>
          <p:cNvPr id="120" name="Google Shape;120;g105e8d6bc38_0_0"/>
          <p:cNvCxnSpPr>
            <a:stCxn id="105" idx="4"/>
            <a:endCxn id="107" idx="1"/>
          </p:cNvCxnSpPr>
          <p:nvPr/>
        </p:nvCxnSpPr>
        <p:spPr>
          <a:xfrm>
            <a:off x="2969675" y="2079938"/>
            <a:ext cx="1153200" cy="1064700"/>
          </a:xfrm>
          <a:prstGeom prst="straightConnector1">
            <a:avLst/>
          </a:prstGeom>
          <a:noFill/>
          <a:ln cap="flat" cmpd="sng" w="28575">
            <a:solidFill>
              <a:schemeClr val="dk2"/>
            </a:solidFill>
            <a:prstDash val="solid"/>
            <a:round/>
            <a:headEnd len="med" w="med" type="triangle"/>
            <a:tailEnd len="med" w="med" type="triangle"/>
          </a:ln>
        </p:spPr>
      </p:cxnSp>
      <p:cxnSp>
        <p:nvCxnSpPr>
          <p:cNvPr id="121" name="Google Shape;121;g105e8d6bc38_0_0"/>
          <p:cNvCxnSpPr>
            <a:stCxn id="108" idx="3"/>
            <a:endCxn id="107" idx="2"/>
          </p:cNvCxnSpPr>
          <p:nvPr/>
        </p:nvCxnSpPr>
        <p:spPr>
          <a:xfrm flipH="1" rot="10800000">
            <a:off x="3904025" y="4013463"/>
            <a:ext cx="1848300" cy="1596600"/>
          </a:xfrm>
          <a:prstGeom prst="straightConnector1">
            <a:avLst/>
          </a:prstGeom>
          <a:noFill/>
          <a:ln cap="flat" cmpd="sng" w="28575">
            <a:solidFill>
              <a:schemeClr val="dk2"/>
            </a:solidFill>
            <a:prstDash val="solid"/>
            <a:round/>
            <a:headEnd len="med" w="med" type="triangle"/>
            <a:tailEnd len="med" w="med" type="triangle"/>
          </a:ln>
        </p:spPr>
      </p:cxnSp>
      <p:cxnSp>
        <p:nvCxnSpPr>
          <p:cNvPr id="122" name="Google Shape;122;g105e8d6bc38_0_0"/>
          <p:cNvCxnSpPr>
            <a:stCxn id="107" idx="3"/>
            <a:endCxn id="106" idx="1"/>
          </p:cNvCxnSpPr>
          <p:nvPr/>
        </p:nvCxnSpPr>
        <p:spPr>
          <a:xfrm>
            <a:off x="7382025" y="3144663"/>
            <a:ext cx="1325700" cy="67590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05e8d6bc38_0_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General Features</a:t>
            </a:r>
            <a:endParaRPr/>
          </a:p>
        </p:txBody>
      </p:sp>
      <p:sp>
        <p:nvSpPr>
          <p:cNvPr id="128" name="Google Shape;128;g105e8d6bc38_0_5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b="1" lang="en-US"/>
              <a:t>Authentication</a:t>
            </a:r>
            <a:endParaRPr b="1"/>
          </a:p>
          <a:p>
            <a:pPr indent="-342900" lvl="1" marL="914400" rtl="0" algn="l">
              <a:lnSpc>
                <a:spcPct val="150000"/>
              </a:lnSpc>
              <a:spcBef>
                <a:spcPts val="0"/>
              </a:spcBef>
              <a:spcAft>
                <a:spcPts val="0"/>
              </a:spcAft>
              <a:buSzPts val="1800"/>
              <a:buChar char="○"/>
            </a:pPr>
            <a:r>
              <a:rPr lang="en-US"/>
              <a:t>All pages except the home page requires authentication</a:t>
            </a:r>
            <a:endParaRPr/>
          </a:p>
          <a:p>
            <a:pPr indent="-342900" lvl="1" marL="914400" rtl="0" algn="l">
              <a:lnSpc>
                <a:spcPct val="150000"/>
              </a:lnSpc>
              <a:spcBef>
                <a:spcPts val="0"/>
              </a:spcBef>
              <a:spcAft>
                <a:spcPts val="0"/>
              </a:spcAft>
              <a:buSzPts val="1800"/>
              <a:buChar char="○"/>
            </a:pPr>
            <a:r>
              <a:rPr lang="en-US"/>
              <a:t>Predictions are stored based on User</a:t>
            </a:r>
            <a:endParaRPr/>
          </a:p>
          <a:p>
            <a:pPr indent="-342900" lvl="1" marL="914400" rtl="0" algn="l">
              <a:lnSpc>
                <a:spcPct val="150000"/>
              </a:lnSpc>
              <a:spcBef>
                <a:spcPts val="0"/>
              </a:spcBef>
              <a:spcAft>
                <a:spcPts val="0"/>
              </a:spcAft>
              <a:buSzPts val="1800"/>
              <a:buChar char="○"/>
            </a:pPr>
            <a:r>
              <a:rPr lang="en-US"/>
              <a:t>Different user sees different prediction history</a:t>
            </a:r>
            <a:endParaRPr/>
          </a:p>
          <a:p>
            <a:pPr indent="-342900" lvl="0" marL="457200" rtl="0" algn="l">
              <a:lnSpc>
                <a:spcPct val="150000"/>
              </a:lnSpc>
              <a:spcBef>
                <a:spcPts val="0"/>
              </a:spcBef>
              <a:spcAft>
                <a:spcPts val="0"/>
              </a:spcAft>
              <a:buSzPts val="1800"/>
              <a:buChar char="●"/>
            </a:pPr>
            <a:r>
              <a:rPr b="1" lang="en-US"/>
              <a:t>Mobile Friendly Interface</a:t>
            </a:r>
            <a:endParaRPr b="1"/>
          </a:p>
          <a:p>
            <a:pPr indent="-342900" lvl="1" marL="914400" rtl="0" algn="l">
              <a:lnSpc>
                <a:spcPct val="150000"/>
              </a:lnSpc>
              <a:spcBef>
                <a:spcPts val="0"/>
              </a:spcBef>
              <a:spcAft>
                <a:spcPts val="0"/>
              </a:spcAft>
              <a:buSzPts val="1800"/>
              <a:buChar char="○"/>
            </a:pPr>
            <a:r>
              <a:rPr lang="en-US"/>
              <a:t>All pages are viewable on mobile devices</a:t>
            </a:r>
            <a:endParaRPr/>
          </a:p>
          <a:p>
            <a:pPr indent="-342900" lvl="1" marL="914400" rtl="0" algn="l">
              <a:lnSpc>
                <a:spcPct val="150000"/>
              </a:lnSpc>
              <a:spcBef>
                <a:spcPts val="0"/>
              </a:spcBef>
              <a:spcAft>
                <a:spcPts val="0"/>
              </a:spcAft>
              <a:buSzPts val="1800"/>
              <a:buChar char="○"/>
            </a:pPr>
            <a:r>
              <a:rPr lang="en-US"/>
              <a:t>These pages include Camera, Result, History &amp; Dashboard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105e8d6bc38_0_91"/>
          <p:cNvPicPr preferRelativeResize="0"/>
          <p:nvPr/>
        </p:nvPicPr>
        <p:blipFill>
          <a:blip r:embed="rId3">
            <a:alphaModFix/>
          </a:blip>
          <a:stretch>
            <a:fillRect/>
          </a:stretch>
        </p:blipFill>
        <p:spPr>
          <a:xfrm>
            <a:off x="604188" y="942000"/>
            <a:ext cx="10983624" cy="5781424"/>
          </a:xfrm>
          <a:prstGeom prst="rect">
            <a:avLst/>
          </a:prstGeom>
          <a:noFill/>
          <a:ln>
            <a:noFill/>
          </a:ln>
        </p:spPr>
      </p:pic>
      <p:sp>
        <p:nvSpPr>
          <p:cNvPr id="134" name="Google Shape;134;g105e8d6bc38_0_91"/>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Home Page</a:t>
            </a:r>
            <a:endParaRPr/>
          </a:p>
        </p:txBody>
      </p:sp>
      <p:sp>
        <p:nvSpPr>
          <p:cNvPr id="135" name="Google Shape;135;g105e8d6bc38_0_91"/>
          <p:cNvSpPr/>
          <p:nvPr/>
        </p:nvSpPr>
        <p:spPr>
          <a:xfrm>
            <a:off x="9127675" y="2053800"/>
            <a:ext cx="1249200" cy="718500"/>
          </a:xfrm>
          <a:prstGeom prst="rect">
            <a:avLst/>
          </a:prstGeom>
          <a:solidFill>
            <a:srgbClr val="563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05e8d6bc38_0_91"/>
          <p:cNvSpPr txBox="1"/>
          <p:nvPr/>
        </p:nvSpPr>
        <p:spPr>
          <a:xfrm>
            <a:off x="9225650" y="1561800"/>
            <a:ext cx="2082000" cy="12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Nunito"/>
                <a:ea typeface="Nunito"/>
                <a:cs typeface="Nunito"/>
                <a:sym typeface="Nunito"/>
              </a:rPr>
              <a:t>(1)</a:t>
            </a:r>
            <a:r>
              <a:rPr i="0" lang="en-US" sz="1400" u="none" cap="none" strike="noStrike">
                <a:solidFill>
                  <a:schemeClr val="lt1"/>
                </a:solidFill>
                <a:latin typeface="Nunito"/>
                <a:ea typeface="Nunito"/>
                <a:cs typeface="Nunito"/>
                <a:sym typeface="Nunito"/>
              </a:rPr>
              <a:t> </a:t>
            </a:r>
            <a:r>
              <a:rPr lang="en-US">
                <a:solidFill>
                  <a:schemeClr val="lt1"/>
                </a:solidFill>
                <a:latin typeface="Nunito"/>
                <a:ea typeface="Nunito"/>
                <a:cs typeface="Nunito"/>
                <a:sym typeface="Nunito"/>
              </a:rPr>
              <a:t>Once logged in, the username is always shown on the header for clarity.</a:t>
            </a:r>
            <a:endParaRPr i="0" sz="1400" u="none" cap="none" strike="noStrike">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d1e20c9cfc_1_9"/>
          <p:cNvPicPr preferRelativeResize="0"/>
          <p:nvPr/>
        </p:nvPicPr>
        <p:blipFill>
          <a:blip r:embed="rId3">
            <a:alphaModFix/>
          </a:blip>
          <a:stretch>
            <a:fillRect/>
          </a:stretch>
        </p:blipFill>
        <p:spPr>
          <a:xfrm>
            <a:off x="981100" y="942000"/>
            <a:ext cx="10229801" cy="5394600"/>
          </a:xfrm>
          <a:prstGeom prst="rect">
            <a:avLst/>
          </a:prstGeom>
          <a:noFill/>
          <a:ln>
            <a:noFill/>
          </a:ln>
        </p:spPr>
      </p:pic>
      <p:sp>
        <p:nvSpPr>
          <p:cNvPr id="142" name="Google Shape;142;gd1e20c9cfc_1_9"/>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Predict Page (1)</a:t>
            </a:r>
            <a:endParaRPr/>
          </a:p>
        </p:txBody>
      </p:sp>
      <p:sp>
        <p:nvSpPr>
          <p:cNvPr id="143" name="Google Shape;143;gd1e20c9cfc_1_9"/>
          <p:cNvSpPr txBox="1"/>
          <p:nvPr/>
        </p:nvSpPr>
        <p:spPr>
          <a:xfrm>
            <a:off x="1151125" y="2057400"/>
            <a:ext cx="2277900" cy="8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(1) </a:t>
            </a:r>
            <a:r>
              <a:rPr lang="en-US">
                <a:solidFill>
                  <a:schemeClr val="dk1"/>
                </a:solidFill>
                <a:latin typeface="Nunito"/>
                <a:ea typeface="Nunito"/>
                <a:cs typeface="Nunito"/>
                <a:sym typeface="Nunito"/>
              </a:rPr>
              <a:t>The predict page contains the header and the rectangular camera.</a:t>
            </a:r>
            <a:endParaRPr>
              <a:solidFill>
                <a:schemeClr val="dk1"/>
              </a:solidFill>
              <a:latin typeface="Nunito"/>
              <a:ea typeface="Nunito"/>
              <a:cs typeface="Nunito"/>
              <a:sym typeface="Nunito"/>
            </a:endParaRPr>
          </a:p>
        </p:txBody>
      </p:sp>
      <p:sp>
        <p:nvSpPr>
          <p:cNvPr id="144" name="Google Shape;144;gd1e20c9cfc_1_9"/>
          <p:cNvSpPr txBox="1"/>
          <p:nvPr/>
        </p:nvSpPr>
        <p:spPr>
          <a:xfrm>
            <a:off x="8782000" y="2057400"/>
            <a:ext cx="2277900" cy="8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(3) </a:t>
            </a:r>
            <a:r>
              <a:rPr lang="en-US">
                <a:solidFill>
                  <a:schemeClr val="dk1"/>
                </a:solidFill>
                <a:latin typeface="Nunito"/>
                <a:ea typeface="Nunito"/>
                <a:cs typeface="Nunito"/>
                <a:sym typeface="Nunito"/>
              </a:rPr>
              <a:t>There is also an indicator on the top right to show the current state of the camera.</a:t>
            </a:r>
            <a:endParaRPr>
              <a:solidFill>
                <a:schemeClr val="dk1"/>
              </a:solidFill>
              <a:latin typeface="Nunito"/>
              <a:ea typeface="Nunito"/>
              <a:cs typeface="Nunito"/>
              <a:sym typeface="Nunito"/>
            </a:endParaRPr>
          </a:p>
        </p:txBody>
      </p:sp>
      <p:sp>
        <p:nvSpPr>
          <p:cNvPr id="145" name="Google Shape;145;gd1e20c9cfc_1_9"/>
          <p:cNvSpPr txBox="1"/>
          <p:nvPr/>
        </p:nvSpPr>
        <p:spPr>
          <a:xfrm>
            <a:off x="8782000" y="3273875"/>
            <a:ext cx="2277900" cy="29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(4) </a:t>
            </a:r>
            <a:r>
              <a:rPr lang="en-US">
                <a:solidFill>
                  <a:schemeClr val="dk1"/>
                </a:solidFill>
                <a:latin typeface="Nunito"/>
                <a:ea typeface="Nunito"/>
                <a:cs typeface="Nunito"/>
                <a:sym typeface="Nunito"/>
              </a:rPr>
              <a:t>There are 2 buttons at the bottom.</a:t>
            </a:r>
            <a:endParaRPr>
              <a:solidFill>
                <a:schemeClr val="dk1"/>
              </a:solidFill>
              <a:latin typeface="Nunito"/>
              <a:ea typeface="Nunito"/>
              <a:cs typeface="Nunito"/>
              <a:sym typeface="Nunito"/>
            </a:endParaRPr>
          </a:p>
          <a:p>
            <a:pPr indent="-317500" lvl="0" marL="457200" marR="0" rtl="0" algn="l">
              <a:lnSpc>
                <a:spcPct val="100000"/>
              </a:lnSpc>
              <a:spcBef>
                <a:spcPts val="1000"/>
              </a:spcBef>
              <a:spcAft>
                <a:spcPts val="0"/>
              </a:spcAft>
              <a:buClr>
                <a:schemeClr val="dk1"/>
              </a:buClr>
              <a:buSzPts val="1400"/>
              <a:buFont typeface="Nunito"/>
              <a:buAutoNum type="arabicPeriod"/>
            </a:pPr>
            <a:r>
              <a:rPr b="1" lang="en-US">
                <a:solidFill>
                  <a:schemeClr val="dk1"/>
                </a:solidFill>
                <a:latin typeface="Nunito"/>
                <a:ea typeface="Nunito"/>
                <a:cs typeface="Nunito"/>
                <a:sym typeface="Nunito"/>
              </a:rPr>
              <a:t>Take Photo</a:t>
            </a:r>
            <a:r>
              <a:rPr lang="en-US">
                <a:solidFill>
                  <a:schemeClr val="dk1"/>
                </a:solidFill>
                <a:latin typeface="Nunito"/>
                <a:ea typeface="Nunito"/>
                <a:cs typeface="Nunito"/>
                <a:sym typeface="Nunito"/>
              </a:rPr>
              <a:t>: Users can click the button to capture their face in the webcam.</a:t>
            </a:r>
            <a:endParaRPr>
              <a:solidFill>
                <a:schemeClr val="dk1"/>
              </a:solidFill>
              <a:latin typeface="Nunito"/>
              <a:ea typeface="Nunito"/>
              <a:cs typeface="Nunito"/>
              <a:sym typeface="Nunito"/>
            </a:endParaRPr>
          </a:p>
          <a:p>
            <a:pPr indent="-317500" lvl="0" marL="457200" marR="0" rtl="0" algn="l">
              <a:lnSpc>
                <a:spcPct val="100000"/>
              </a:lnSpc>
              <a:spcBef>
                <a:spcPts val="1000"/>
              </a:spcBef>
              <a:spcAft>
                <a:spcPts val="1000"/>
              </a:spcAft>
              <a:buClr>
                <a:schemeClr val="dk1"/>
              </a:buClr>
              <a:buSzPts val="1400"/>
              <a:buFont typeface="Nunito"/>
              <a:buAutoNum type="arabicPeriod"/>
            </a:pPr>
            <a:r>
              <a:rPr b="1" lang="en-US">
                <a:solidFill>
                  <a:schemeClr val="dk1"/>
                </a:solidFill>
                <a:latin typeface="Nunito"/>
                <a:ea typeface="Nunito"/>
                <a:cs typeface="Nunito"/>
                <a:sym typeface="Nunito"/>
              </a:rPr>
              <a:t>Upload Photo</a:t>
            </a:r>
            <a:r>
              <a:rPr lang="en-US">
                <a:solidFill>
                  <a:schemeClr val="dk1"/>
                </a:solidFill>
                <a:latin typeface="Nunito"/>
                <a:ea typeface="Nunito"/>
                <a:cs typeface="Nunito"/>
                <a:sym typeface="Nunito"/>
              </a:rPr>
              <a:t>: Users can click the button to upload their photos.</a:t>
            </a:r>
            <a:endParaRPr>
              <a:solidFill>
                <a:schemeClr val="dk1"/>
              </a:solidFill>
              <a:latin typeface="Nunito"/>
              <a:ea typeface="Nunito"/>
              <a:cs typeface="Nunito"/>
              <a:sym typeface="Nunito"/>
            </a:endParaRPr>
          </a:p>
        </p:txBody>
      </p:sp>
      <p:sp>
        <p:nvSpPr>
          <p:cNvPr id="146" name="Google Shape;146;gd1e20c9cfc_1_9"/>
          <p:cNvSpPr txBox="1"/>
          <p:nvPr/>
        </p:nvSpPr>
        <p:spPr>
          <a:xfrm>
            <a:off x="1151125" y="3148700"/>
            <a:ext cx="2277900" cy="8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(2) </a:t>
            </a:r>
            <a:r>
              <a:rPr lang="en-US">
                <a:solidFill>
                  <a:schemeClr val="dk1"/>
                </a:solidFill>
                <a:latin typeface="Nunito"/>
                <a:ea typeface="Nunito"/>
                <a:cs typeface="Nunito"/>
                <a:sym typeface="Nunito"/>
              </a:rPr>
              <a:t>There is a square box in the middle of the </a:t>
            </a:r>
            <a:r>
              <a:rPr b="1" lang="en-US">
                <a:solidFill>
                  <a:schemeClr val="dk1"/>
                </a:solidFill>
                <a:latin typeface="Nunito"/>
                <a:ea typeface="Nunito"/>
                <a:cs typeface="Nunito"/>
                <a:sym typeface="Nunito"/>
              </a:rPr>
              <a:t>camera feed</a:t>
            </a:r>
            <a:r>
              <a:rPr lang="en-US">
                <a:solidFill>
                  <a:schemeClr val="dk1"/>
                </a:solidFill>
                <a:latin typeface="Nunito"/>
                <a:ea typeface="Nunito"/>
                <a:cs typeface="Nunito"/>
                <a:sym typeface="Nunito"/>
              </a:rPr>
              <a:t> to guide the user to the center. More on this later!</a:t>
            </a:r>
            <a:endParaRPr>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d1e20c9cfc_1_1"/>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Predict Page (2)</a:t>
            </a:r>
            <a:endParaRPr/>
          </a:p>
        </p:txBody>
      </p:sp>
      <p:sp>
        <p:nvSpPr>
          <p:cNvPr id="152" name="Google Shape;152;gd1e20c9cfc_1_1"/>
          <p:cNvSpPr txBox="1"/>
          <p:nvPr/>
        </p:nvSpPr>
        <p:spPr>
          <a:xfrm>
            <a:off x="9737326" y="1561800"/>
            <a:ext cx="1967700" cy="12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Nunito"/>
                <a:ea typeface="Nunito"/>
                <a:cs typeface="Nunito"/>
                <a:sym typeface="Nunito"/>
              </a:rPr>
              <a:t>(1)</a:t>
            </a:r>
            <a:r>
              <a:rPr i="0" lang="en-US" sz="1400" u="none" cap="none" strike="noStrike">
                <a:solidFill>
                  <a:schemeClr val="lt1"/>
                </a:solidFill>
                <a:latin typeface="Nunito"/>
                <a:ea typeface="Nunito"/>
                <a:cs typeface="Nunito"/>
                <a:sym typeface="Nunito"/>
              </a:rPr>
              <a:t> </a:t>
            </a:r>
            <a:r>
              <a:rPr lang="en-US">
                <a:solidFill>
                  <a:schemeClr val="lt1"/>
                </a:solidFill>
                <a:latin typeface="Nunito"/>
                <a:ea typeface="Nunito"/>
                <a:cs typeface="Nunito"/>
                <a:sym typeface="Nunito"/>
              </a:rPr>
              <a:t>Once logged in, the user is always shown on the header for clarity.</a:t>
            </a:r>
            <a:endParaRPr i="0" sz="1400" u="none" cap="none" strike="noStrike">
              <a:solidFill>
                <a:schemeClr val="lt1"/>
              </a:solidFill>
              <a:latin typeface="Nunito"/>
              <a:ea typeface="Nunito"/>
              <a:cs typeface="Nunito"/>
              <a:sym typeface="Nunito"/>
            </a:endParaRPr>
          </a:p>
        </p:txBody>
      </p:sp>
      <p:pic>
        <p:nvPicPr>
          <p:cNvPr id="153" name="Google Shape;153;gd1e20c9cfc_1_1"/>
          <p:cNvPicPr preferRelativeResize="0"/>
          <p:nvPr/>
        </p:nvPicPr>
        <p:blipFill>
          <a:blip r:embed="rId3">
            <a:alphaModFix/>
          </a:blip>
          <a:stretch>
            <a:fillRect/>
          </a:stretch>
        </p:blipFill>
        <p:spPr>
          <a:xfrm>
            <a:off x="428638" y="1508987"/>
            <a:ext cx="7291001" cy="3839925"/>
          </a:xfrm>
          <a:prstGeom prst="rect">
            <a:avLst/>
          </a:prstGeom>
          <a:noFill/>
          <a:ln>
            <a:noFill/>
          </a:ln>
        </p:spPr>
      </p:pic>
      <p:sp>
        <p:nvSpPr>
          <p:cNvPr id="154" name="Google Shape;154;gd1e20c9cfc_1_1"/>
          <p:cNvSpPr txBox="1"/>
          <p:nvPr/>
        </p:nvSpPr>
        <p:spPr>
          <a:xfrm>
            <a:off x="8301663" y="1509000"/>
            <a:ext cx="3461700" cy="3840000"/>
          </a:xfrm>
          <a:prstGeom prst="rect">
            <a:avLst/>
          </a:prstGeom>
          <a:noFill/>
          <a:ln>
            <a:noFill/>
          </a:ln>
        </p:spPr>
        <p:txBody>
          <a:bodyPr anchorCtr="0" anchor="t" bIns="91425" lIns="91425" spcFirstLastPara="1" rIns="91425" wrap="square" tIns="91425">
            <a:normAutofit fontScale="85000" lnSpcReduction="10000"/>
          </a:bodyPr>
          <a:lstStyle/>
          <a:p>
            <a:pPr indent="0" lvl="0" marL="0" marR="0" rtl="0" algn="l">
              <a:lnSpc>
                <a:spcPct val="115000"/>
              </a:lnSpc>
              <a:spcBef>
                <a:spcPts val="0"/>
              </a:spcBef>
              <a:spcAft>
                <a:spcPts val="0"/>
              </a:spcAft>
              <a:buClr>
                <a:srgbClr val="000000"/>
              </a:buClr>
              <a:buSzPct val="100000"/>
              <a:buFont typeface="Arial"/>
              <a:buNone/>
            </a:pPr>
            <a:r>
              <a:rPr b="1" lang="en-US">
                <a:solidFill>
                  <a:schemeClr val="dk1"/>
                </a:solidFill>
                <a:latin typeface="Nunito"/>
                <a:ea typeface="Nunito"/>
                <a:cs typeface="Nunito"/>
                <a:sym typeface="Nunito"/>
              </a:rPr>
              <a:t>Face Tracking: </a:t>
            </a:r>
            <a:r>
              <a:rPr lang="en-US">
                <a:solidFill>
                  <a:schemeClr val="dk1"/>
                </a:solidFill>
                <a:latin typeface="Nunito"/>
                <a:ea typeface="Nunito"/>
                <a:cs typeface="Nunito"/>
                <a:sym typeface="Nunito"/>
              </a:rPr>
              <a:t>If a face is detected, the user’s face will be tracked with a purple box.</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ct val="100000"/>
              <a:buFont typeface="Arial"/>
              <a:buNone/>
            </a:pPr>
            <a:r>
              <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ct val="100000"/>
              <a:buFont typeface="Arial"/>
              <a:buNone/>
            </a:pPr>
            <a:r>
              <a:rPr b="1" lang="en-US">
                <a:solidFill>
                  <a:schemeClr val="dk1"/>
                </a:solidFill>
                <a:latin typeface="Nunito"/>
                <a:ea typeface="Nunito"/>
                <a:cs typeface="Nunito"/>
                <a:sym typeface="Nunito"/>
              </a:rPr>
              <a:t>3 Live Camera States:</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ct val="100000"/>
              <a:buFont typeface="Arial"/>
              <a:buNone/>
            </a:pPr>
            <a:r>
              <a:t/>
            </a:r>
            <a:endParaRPr b="1">
              <a:solidFill>
                <a:schemeClr val="dk1"/>
              </a:solidFill>
              <a:latin typeface="Nunito"/>
              <a:ea typeface="Nunito"/>
              <a:cs typeface="Nunito"/>
              <a:sym typeface="Nunito"/>
            </a:endParaRPr>
          </a:p>
          <a:p>
            <a:pPr indent="-304165" lvl="0" marL="457200" marR="0" rtl="0" algn="l">
              <a:lnSpc>
                <a:spcPct val="100000"/>
              </a:lnSpc>
              <a:spcBef>
                <a:spcPts val="0"/>
              </a:spcBef>
              <a:spcAft>
                <a:spcPts val="0"/>
              </a:spcAft>
              <a:buClr>
                <a:schemeClr val="dk1"/>
              </a:buClr>
              <a:buSzPct val="100000"/>
              <a:buFont typeface="Nunito"/>
              <a:buAutoNum type="arabicPeriod"/>
            </a:pPr>
            <a:r>
              <a:rPr b="1" lang="en-US">
                <a:solidFill>
                  <a:schemeClr val="dk1"/>
                </a:solidFill>
                <a:latin typeface="Nunito"/>
                <a:ea typeface="Nunito"/>
                <a:cs typeface="Nunito"/>
                <a:sym typeface="Nunito"/>
              </a:rPr>
              <a:t>Perfect </a:t>
            </a:r>
            <a:r>
              <a:rPr b="1" lang="en-US">
                <a:solidFill>
                  <a:srgbClr val="6AA84F"/>
                </a:solidFill>
                <a:latin typeface="Nunito"/>
                <a:ea typeface="Nunito"/>
                <a:cs typeface="Nunito"/>
                <a:sym typeface="Nunito"/>
              </a:rPr>
              <a:t>(Green)</a:t>
            </a:r>
            <a:endParaRPr b="1">
              <a:solidFill>
                <a:schemeClr val="dk1"/>
              </a:solidFill>
              <a:latin typeface="Nunito"/>
              <a:ea typeface="Nunito"/>
              <a:cs typeface="Nunito"/>
              <a:sym typeface="Nunito"/>
            </a:endParaRPr>
          </a:p>
          <a:p>
            <a:pPr indent="457200" lvl="0" marL="0" marR="0" rtl="0" algn="l">
              <a:lnSpc>
                <a:spcPct val="100000"/>
              </a:lnSpc>
              <a:spcBef>
                <a:spcPts val="0"/>
              </a:spcBef>
              <a:spcAft>
                <a:spcPts val="0"/>
              </a:spcAft>
              <a:buNone/>
            </a:pPr>
            <a:r>
              <a:rPr lang="en-US">
                <a:solidFill>
                  <a:schemeClr val="dk1"/>
                </a:solidFill>
                <a:latin typeface="Nunito"/>
                <a:ea typeface="Nunito"/>
                <a:cs typeface="Nunito"/>
                <a:sym typeface="Nunito"/>
              </a:rPr>
              <a:t>The user is perfectly cent</a:t>
            </a:r>
            <a:r>
              <a:rPr lang="en-US">
                <a:solidFill>
                  <a:schemeClr val="dk1"/>
                </a:solidFill>
                <a:latin typeface="Nunito"/>
                <a:ea typeface="Nunito"/>
                <a:cs typeface="Nunito"/>
                <a:sym typeface="Nunito"/>
              </a:rPr>
              <a:t>e</a:t>
            </a:r>
            <a:r>
              <a:rPr lang="en-US">
                <a:solidFill>
                  <a:schemeClr val="dk1"/>
                </a:solidFill>
                <a:latin typeface="Nunito"/>
                <a:ea typeface="Nunito"/>
                <a:cs typeface="Nunito"/>
                <a:sym typeface="Nunito"/>
              </a:rPr>
              <a:t>red</a:t>
            </a:r>
            <a:endParaRPr>
              <a:solidFill>
                <a:schemeClr val="dk1"/>
              </a:solidFill>
              <a:latin typeface="Nunito"/>
              <a:ea typeface="Nunito"/>
              <a:cs typeface="Nunito"/>
              <a:sym typeface="Nunito"/>
            </a:endParaRPr>
          </a:p>
          <a:p>
            <a:pPr indent="0" lvl="0" marL="91440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304165" lvl="0" marL="457200" marR="0" rtl="0" algn="l">
              <a:lnSpc>
                <a:spcPct val="100000"/>
              </a:lnSpc>
              <a:spcBef>
                <a:spcPts val="0"/>
              </a:spcBef>
              <a:spcAft>
                <a:spcPts val="0"/>
              </a:spcAft>
              <a:buClr>
                <a:schemeClr val="dk1"/>
              </a:buClr>
              <a:buSzPct val="100000"/>
              <a:buFont typeface="Nunito"/>
              <a:buAutoNum type="arabicPeriod"/>
            </a:pPr>
            <a:r>
              <a:rPr b="1" lang="en-US">
                <a:solidFill>
                  <a:schemeClr val="dk1"/>
                </a:solidFill>
                <a:latin typeface="Nunito"/>
                <a:ea typeface="Nunito"/>
                <a:cs typeface="Nunito"/>
                <a:sym typeface="Nunito"/>
              </a:rPr>
              <a:t>Move to the box </a:t>
            </a:r>
            <a:r>
              <a:rPr b="1" lang="en-US">
                <a:solidFill>
                  <a:srgbClr val="E69138"/>
                </a:solidFill>
                <a:latin typeface="Nunito"/>
                <a:ea typeface="Nunito"/>
                <a:cs typeface="Nunito"/>
                <a:sym typeface="Nunito"/>
              </a:rPr>
              <a:t>(Orange)</a:t>
            </a:r>
            <a:endParaRPr b="1">
              <a:solidFill>
                <a:schemeClr val="dk1"/>
              </a:solidFill>
              <a:latin typeface="Nunito"/>
              <a:ea typeface="Nunito"/>
              <a:cs typeface="Nunito"/>
              <a:sym typeface="Nunito"/>
            </a:endParaRPr>
          </a:p>
          <a:p>
            <a:pPr indent="457200" lvl="0" marL="0" marR="0" rtl="0" algn="l">
              <a:lnSpc>
                <a:spcPct val="100000"/>
              </a:lnSpc>
              <a:spcBef>
                <a:spcPts val="0"/>
              </a:spcBef>
              <a:spcAft>
                <a:spcPts val="0"/>
              </a:spcAft>
              <a:buNone/>
            </a:pPr>
            <a:r>
              <a:rPr lang="en-US">
                <a:solidFill>
                  <a:schemeClr val="dk1"/>
                </a:solidFill>
                <a:latin typeface="Nunito"/>
                <a:ea typeface="Nunito"/>
                <a:cs typeface="Nunito"/>
                <a:sym typeface="Nunito"/>
              </a:rPr>
              <a:t>The user is not centered</a:t>
            </a:r>
            <a:endParaRPr>
              <a:solidFill>
                <a:schemeClr val="dk1"/>
              </a:solidFill>
              <a:latin typeface="Nunito"/>
              <a:ea typeface="Nunito"/>
              <a:cs typeface="Nunito"/>
              <a:sym typeface="Nunito"/>
            </a:endParaRPr>
          </a:p>
          <a:p>
            <a:pPr indent="0" lvl="0" marL="91440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304165" lvl="0" marL="457200" marR="0" rtl="0" algn="l">
              <a:lnSpc>
                <a:spcPct val="100000"/>
              </a:lnSpc>
              <a:spcBef>
                <a:spcPts val="0"/>
              </a:spcBef>
              <a:spcAft>
                <a:spcPts val="0"/>
              </a:spcAft>
              <a:buClr>
                <a:schemeClr val="dk1"/>
              </a:buClr>
              <a:buSzPct val="100000"/>
              <a:buFont typeface="Nunito"/>
              <a:buAutoNum type="arabicPeriod"/>
            </a:pPr>
            <a:r>
              <a:rPr b="1" lang="en-US">
                <a:solidFill>
                  <a:schemeClr val="dk1"/>
                </a:solidFill>
                <a:latin typeface="Nunito"/>
                <a:ea typeface="Nunito"/>
                <a:cs typeface="Nunito"/>
                <a:sym typeface="Nunito"/>
              </a:rPr>
              <a:t>No face detected </a:t>
            </a:r>
            <a:r>
              <a:rPr b="1" lang="en-US">
                <a:solidFill>
                  <a:srgbClr val="CC0000"/>
                </a:solidFill>
                <a:latin typeface="Nunito"/>
                <a:ea typeface="Nunito"/>
                <a:cs typeface="Nunito"/>
                <a:sym typeface="Nunito"/>
              </a:rPr>
              <a:t>(Red)</a:t>
            </a:r>
            <a:endParaRPr b="1">
              <a:solidFill>
                <a:srgbClr val="CC0000"/>
              </a:solidFill>
              <a:latin typeface="Nunito"/>
              <a:ea typeface="Nunito"/>
              <a:cs typeface="Nunito"/>
              <a:sym typeface="Nunito"/>
            </a:endParaRPr>
          </a:p>
          <a:p>
            <a:pPr indent="457200" lvl="0" marL="0" marR="0" rtl="0" algn="l">
              <a:lnSpc>
                <a:spcPct val="100000"/>
              </a:lnSpc>
              <a:spcBef>
                <a:spcPts val="0"/>
              </a:spcBef>
              <a:spcAft>
                <a:spcPts val="0"/>
              </a:spcAft>
              <a:buNone/>
            </a:pPr>
            <a:r>
              <a:rPr lang="en-US">
                <a:solidFill>
                  <a:schemeClr val="dk1"/>
                </a:solidFill>
                <a:latin typeface="Nunito"/>
                <a:ea typeface="Nunito"/>
                <a:cs typeface="Nunito"/>
                <a:sym typeface="Nunito"/>
              </a:rPr>
              <a:t>No face is detected</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This ensures the user’s face is centred when the photo is taken. Even if the face is not centered, we have an additional model in the backend that crops the image to the user’s face.</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Once the image is sent, i</a:t>
            </a:r>
            <a:r>
              <a:rPr lang="en-US">
                <a:solidFill>
                  <a:schemeClr val="dk1"/>
                </a:solidFill>
                <a:latin typeface="Nunito"/>
                <a:ea typeface="Nunito"/>
                <a:cs typeface="Nunito"/>
                <a:sym typeface="Nunito"/>
              </a:rPr>
              <a:t>f no face is detected, the page will show a warning that “</a:t>
            </a:r>
            <a:r>
              <a:rPr b="1" lang="en-US">
                <a:solidFill>
                  <a:schemeClr val="dk1"/>
                </a:solidFill>
                <a:latin typeface="Nunito"/>
                <a:ea typeface="Nunito"/>
                <a:cs typeface="Nunito"/>
                <a:sym typeface="Nunito"/>
              </a:rPr>
              <a:t>No face is </a:t>
            </a:r>
            <a:r>
              <a:rPr b="1" lang="en-US">
                <a:solidFill>
                  <a:schemeClr val="dk1"/>
                </a:solidFill>
                <a:latin typeface="Nunito"/>
                <a:ea typeface="Nunito"/>
                <a:cs typeface="Nunito"/>
                <a:sym typeface="Nunito"/>
              </a:rPr>
              <a:t>detected</a:t>
            </a:r>
            <a:r>
              <a:rPr lang="en-US">
                <a:solidFill>
                  <a:schemeClr val="dk1"/>
                </a:solidFill>
                <a:latin typeface="Nunito"/>
                <a:ea typeface="Nunito"/>
                <a:cs typeface="Nunito"/>
                <a:sym typeface="Nunito"/>
              </a:rPr>
              <a:t>!” before </a:t>
            </a:r>
            <a:r>
              <a:rPr lang="en-US">
                <a:solidFill>
                  <a:schemeClr val="dk1"/>
                </a:solidFill>
                <a:latin typeface="Nunito"/>
                <a:ea typeface="Nunito"/>
                <a:cs typeface="Nunito"/>
                <a:sym typeface="Nunito"/>
              </a:rPr>
              <a:t>redirecting back.</a:t>
            </a:r>
            <a:endParaRPr>
              <a:solidFill>
                <a:schemeClr val="dk1"/>
              </a:solidFill>
              <a:latin typeface="Nunito"/>
              <a:ea typeface="Nunito"/>
              <a:cs typeface="Nunito"/>
              <a:sym typeface="Nunito"/>
            </a:endParaRPr>
          </a:p>
        </p:txBody>
      </p:sp>
      <p:pic>
        <p:nvPicPr>
          <p:cNvPr id="155" name="Google Shape;155;gd1e20c9cfc_1_1"/>
          <p:cNvPicPr preferRelativeResize="0"/>
          <p:nvPr/>
        </p:nvPicPr>
        <p:blipFill>
          <a:blip r:embed="rId4">
            <a:alphaModFix/>
          </a:blip>
          <a:stretch>
            <a:fillRect/>
          </a:stretch>
        </p:blipFill>
        <p:spPr>
          <a:xfrm>
            <a:off x="8644024" y="5425125"/>
            <a:ext cx="2640900" cy="1314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d1e20c9cfc_1_46"/>
          <p:cNvPicPr preferRelativeResize="0"/>
          <p:nvPr/>
        </p:nvPicPr>
        <p:blipFill>
          <a:blip r:embed="rId3">
            <a:alphaModFix/>
          </a:blip>
          <a:stretch>
            <a:fillRect/>
          </a:stretch>
        </p:blipFill>
        <p:spPr>
          <a:xfrm>
            <a:off x="428650" y="1509000"/>
            <a:ext cx="7290998" cy="3839925"/>
          </a:xfrm>
          <a:prstGeom prst="rect">
            <a:avLst/>
          </a:prstGeom>
          <a:noFill/>
          <a:ln>
            <a:noFill/>
          </a:ln>
        </p:spPr>
      </p:pic>
      <p:sp>
        <p:nvSpPr>
          <p:cNvPr id="161" name="Google Shape;161;gd1e20c9cfc_1_46"/>
          <p:cNvSpPr txBox="1"/>
          <p:nvPr>
            <p:ph type="title"/>
          </p:nvPr>
        </p:nvSpPr>
        <p:spPr>
          <a:xfrm>
            <a:off x="144300" y="0"/>
            <a:ext cx="12047700" cy="94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Predict Page (3)</a:t>
            </a:r>
            <a:endParaRPr/>
          </a:p>
        </p:txBody>
      </p:sp>
      <p:sp>
        <p:nvSpPr>
          <p:cNvPr id="162" name="Google Shape;162;gd1e20c9cfc_1_46"/>
          <p:cNvSpPr txBox="1"/>
          <p:nvPr/>
        </p:nvSpPr>
        <p:spPr>
          <a:xfrm>
            <a:off x="9737326" y="1561800"/>
            <a:ext cx="1967700" cy="12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Nunito"/>
                <a:ea typeface="Nunito"/>
                <a:cs typeface="Nunito"/>
                <a:sym typeface="Nunito"/>
              </a:rPr>
              <a:t>(1)</a:t>
            </a:r>
            <a:r>
              <a:rPr i="0" lang="en-US" sz="1400" u="none" cap="none" strike="noStrike">
                <a:solidFill>
                  <a:schemeClr val="lt1"/>
                </a:solidFill>
                <a:latin typeface="Nunito"/>
                <a:ea typeface="Nunito"/>
                <a:cs typeface="Nunito"/>
                <a:sym typeface="Nunito"/>
              </a:rPr>
              <a:t> </a:t>
            </a:r>
            <a:r>
              <a:rPr lang="en-US">
                <a:solidFill>
                  <a:schemeClr val="lt1"/>
                </a:solidFill>
                <a:latin typeface="Nunito"/>
                <a:ea typeface="Nunito"/>
                <a:cs typeface="Nunito"/>
                <a:sym typeface="Nunito"/>
              </a:rPr>
              <a:t>Once logged in, the user is always shown on the header for clarity.</a:t>
            </a:r>
            <a:endParaRPr i="0" sz="1400" u="none" cap="none" strike="noStrike">
              <a:solidFill>
                <a:schemeClr val="lt1"/>
              </a:solidFill>
              <a:latin typeface="Nunito"/>
              <a:ea typeface="Nunito"/>
              <a:cs typeface="Nunito"/>
              <a:sym typeface="Nunito"/>
            </a:endParaRPr>
          </a:p>
        </p:txBody>
      </p:sp>
      <p:sp>
        <p:nvSpPr>
          <p:cNvPr id="163" name="Google Shape;163;gd1e20c9cfc_1_46"/>
          <p:cNvSpPr txBox="1"/>
          <p:nvPr/>
        </p:nvSpPr>
        <p:spPr>
          <a:xfrm>
            <a:off x="8301673" y="1509000"/>
            <a:ext cx="3038400" cy="38400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rgbClr val="000000"/>
              </a:buClr>
              <a:buSzPts val="1400"/>
              <a:buFont typeface="Arial"/>
              <a:buNone/>
            </a:pPr>
            <a:r>
              <a:rPr b="1" lang="en-US">
                <a:solidFill>
                  <a:schemeClr val="dk1"/>
                </a:solidFill>
                <a:latin typeface="Nunito"/>
                <a:ea typeface="Nunito"/>
                <a:cs typeface="Nunito"/>
                <a:sym typeface="Nunito"/>
              </a:rPr>
              <a:t>Auto Capture</a:t>
            </a:r>
            <a:endParaRPr b="1">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400"/>
              <a:buFont typeface="Arial"/>
              <a:buNone/>
            </a:pPr>
            <a:r>
              <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Auto Capture is a feature that is </a:t>
            </a:r>
            <a:r>
              <a:rPr b="1" lang="en-US">
                <a:solidFill>
                  <a:schemeClr val="dk1"/>
                </a:solidFill>
                <a:latin typeface="Nunito"/>
                <a:ea typeface="Nunito"/>
                <a:cs typeface="Nunito"/>
                <a:sym typeface="Nunito"/>
              </a:rPr>
              <a:t>enabled </a:t>
            </a:r>
            <a:r>
              <a:rPr lang="en-US">
                <a:solidFill>
                  <a:schemeClr val="dk1"/>
                </a:solidFill>
                <a:latin typeface="Nunito"/>
                <a:ea typeface="Nunito"/>
                <a:cs typeface="Nunito"/>
                <a:sym typeface="Nunito"/>
              </a:rPr>
              <a:t>by default and can be turned on or off in the Predict page as well as the Dashboard page.</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If a user’s face is centred for 3 seconds, then the app will </a:t>
            </a:r>
            <a:r>
              <a:rPr b="1" lang="en-US">
                <a:solidFill>
                  <a:schemeClr val="dk1"/>
                </a:solidFill>
                <a:latin typeface="Nunito"/>
                <a:ea typeface="Nunito"/>
                <a:cs typeface="Nunito"/>
                <a:sym typeface="Nunito"/>
              </a:rPr>
              <a:t>automatically capture</a:t>
            </a:r>
            <a:r>
              <a:rPr lang="en-US">
                <a:solidFill>
                  <a:schemeClr val="dk1"/>
                </a:solidFill>
                <a:latin typeface="Nunito"/>
                <a:ea typeface="Nunito"/>
                <a:cs typeface="Nunito"/>
                <a:sym typeface="Nunito"/>
              </a:rPr>
              <a:t> the image and move on to prediction.</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Auto Capture ensures </a:t>
            </a:r>
            <a:r>
              <a:rPr b="1" lang="en-US">
                <a:solidFill>
                  <a:schemeClr val="dk1"/>
                </a:solidFill>
                <a:latin typeface="Nunito"/>
                <a:ea typeface="Nunito"/>
                <a:cs typeface="Nunito"/>
                <a:sym typeface="Nunito"/>
              </a:rPr>
              <a:t>effortless </a:t>
            </a:r>
            <a:r>
              <a:rPr lang="en-US">
                <a:solidFill>
                  <a:schemeClr val="dk1"/>
                </a:solidFill>
                <a:latin typeface="Nunito"/>
                <a:ea typeface="Nunito"/>
                <a:cs typeface="Nunito"/>
                <a:sym typeface="Nunito"/>
              </a:rPr>
              <a:t>photo taking without pressing any button.</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US">
                <a:solidFill>
                  <a:schemeClr val="dk1"/>
                </a:solidFill>
                <a:latin typeface="Nunito"/>
                <a:ea typeface="Nunito"/>
                <a:cs typeface="Nunito"/>
                <a:sym typeface="Nunito"/>
              </a:rPr>
              <a:t>The feature is </a:t>
            </a:r>
            <a:r>
              <a:rPr b="1" lang="en-US">
                <a:solidFill>
                  <a:schemeClr val="dk1"/>
                </a:solidFill>
                <a:latin typeface="Nunito"/>
                <a:ea typeface="Nunito"/>
                <a:cs typeface="Nunito"/>
                <a:sym typeface="Nunito"/>
              </a:rPr>
              <a:t>disabled </a:t>
            </a:r>
            <a:r>
              <a:rPr lang="en-US">
                <a:solidFill>
                  <a:schemeClr val="dk1"/>
                </a:solidFill>
                <a:latin typeface="Nunito"/>
                <a:ea typeface="Nunito"/>
                <a:cs typeface="Nunito"/>
                <a:sym typeface="Nunito"/>
              </a:rPr>
              <a:t>on mobile devices due to insufficient computing power compared to most laptops or PCs.</a:t>
            </a:r>
            <a:endParaRPr>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2021-12-03T12:32:33Z</dcterms:created>
  <dc:creator>Faqih Akmal</dc:creator>
</cp:coreProperties>
</file>